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1" r:id="rId2"/>
    <p:sldMasterId id="2147483654" r:id="rId3"/>
    <p:sldMasterId id="2147483661" r:id="rId4"/>
    <p:sldMasterId id="2147483668" r:id="rId5"/>
  </p:sldMasterIdLst>
  <p:notesMasterIdLst>
    <p:notesMasterId r:id="rId38"/>
  </p:notesMasterIdLst>
  <p:handoutMasterIdLst>
    <p:handoutMasterId r:id="rId39"/>
  </p:handoutMasterIdLst>
  <p:sldIdLst>
    <p:sldId id="305" r:id="rId6"/>
    <p:sldId id="307" r:id="rId7"/>
    <p:sldId id="308" r:id="rId8"/>
    <p:sldId id="400" r:id="rId9"/>
    <p:sldId id="306" r:id="rId10"/>
    <p:sldId id="333" r:id="rId11"/>
    <p:sldId id="335" r:id="rId12"/>
    <p:sldId id="564" r:id="rId13"/>
    <p:sldId id="552" r:id="rId14"/>
    <p:sldId id="472" r:id="rId15"/>
    <p:sldId id="525" r:id="rId16"/>
    <p:sldId id="562" r:id="rId17"/>
    <p:sldId id="511" r:id="rId18"/>
    <p:sldId id="536" r:id="rId19"/>
    <p:sldId id="563" r:id="rId20"/>
    <p:sldId id="549" r:id="rId21"/>
    <p:sldId id="559" r:id="rId22"/>
    <p:sldId id="463" r:id="rId23"/>
    <p:sldId id="477" r:id="rId24"/>
    <p:sldId id="464" r:id="rId25"/>
    <p:sldId id="478" r:id="rId26"/>
    <p:sldId id="479" r:id="rId27"/>
    <p:sldId id="530" r:id="rId28"/>
    <p:sldId id="487" r:id="rId29"/>
    <p:sldId id="466" r:id="rId30"/>
    <p:sldId id="488" r:id="rId31"/>
    <p:sldId id="560" r:id="rId32"/>
    <p:sldId id="533" r:id="rId33"/>
    <p:sldId id="509" r:id="rId34"/>
    <p:sldId id="561" r:id="rId35"/>
    <p:sldId id="303" r:id="rId36"/>
    <p:sldId id="332" r:id="rId37"/>
  </p:sldIdLst>
  <p:sldSz cx="12192000" cy="6858000"/>
  <p:notesSz cx="6858000" cy="9144000"/>
  <p:embeddedFontLst>
    <p:embeddedFont>
      <p:font typeface="British Council Sans" panose="020B0504020202020204" pitchFamily="34" charset="0"/>
      <p:regular r:id="rId40"/>
      <p:bold r:id="rId41"/>
      <p:italic r:id="rId42"/>
      <p:boldItalic r:id="rId43"/>
    </p:embeddedFont>
    <p:embeddedFont>
      <p:font typeface="British Council Sans Headline" panose="020B050402020202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6" userDrawn="1">
          <p15:clr>
            <a:srgbClr val="A4A3A4"/>
          </p15:clr>
        </p15:guide>
        <p15:guide id="2" pos="37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2">
          <p15:clr>
            <a:srgbClr val="A4A3A4"/>
          </p15:clr>
        </p15:guide>
        <p15:guide id="2" pos="21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eth Royle" initials="GR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D7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4D86DE-680F-47DC-9FB9-CD445C38287D}" v="7" dt="2026-05-16T13:49:30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7331" autoAdjust="0"/>
  </p:normalViewPr>
  <p:slideViewPr>
    <p:cSldViewPr snapToGrid="0" snapToObjects="1" showGuides="1">
      <p:cViewPr varScale="1">
        <p:scale>
          <a:sx n="71" d="100"/>
          <a:sy n="71" d="100"/>
        </p:scale>
        <p:origin x="484" y="48"/>
      </p:cViewPr>
      <p:guideLst>
        <p:guide orient="horz" pos="2236"/>
        <p:guide pos="37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68"/>
      </p:cViewPr>
      <p:guideLst>
        <p:guide orient="horz" pos="2982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2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4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p, Steve (Senegal)" userId="db37dd13-eff2-48a0-8f46-d1e03c517dae" providerId="ADAL" clId="{BC4AF712-753A-42E4-9446-982487A5D9DA}"/>
    <pc:docChg chg="custSel addSld delSld modSld">
      <pc:chgData name="Diop, Steve (Senegal)" userId="db37dd13-eff2-48a0-8f46-d1e03c517dae" providerId="ADAL" clId="{BC4AF712-753A-42E4-9446-982487A5D9DA}" dt="2026-05-16T13:49:36.531" v="70" actId="478"/>
      <pc:docMkLst>
        <pc:docMk/>
      </pc:docMkLst>
      <pc:sldChg chg="delSp mod">
        <pc:chgData name="Diop, Steve (Senegal)" userId="db37dd13-eff2-48a0-8f46-d1e03c517dae" providerId="ADAL" clId="{BC4AF712-753A-42E4-9446-982487A5D9DA}" dt="2026-05-16T13:49:36.531" v="70" actId="478"/>
        <pc:sldMkLst>
          <pc:docMk/>
          <pc:sldMk cId="0" sldId="306"/>
        </pc:sldMkLst>
        <pc:picChg chg="del">
          <ac:chgData name="Diop, Steve (Senegal)" userId="db37dd13-eff2-48a0-8f46-d1e03c517dae" providerId="ADAL" clId="{BC4AF712-753A-42E4-9446-982487A5D9DA}" dt="2026-05-16T13:49:36.531" v="70" actId="478"/>
          <ac:picMkLst>
            <pc:docMk/>
            <pc:sldMk cId="0" sldId="306"/>
            <ac:picMk id="6" creationId="{00000000-0000-0000-0000-000000000000}"/>
          </ac:picMkLst>
        </pc:picChg>
      </pc:sldChg>
      <pc:sldChg chg="modSp mod">
        <pc:chgData name="Diop, Steve (Senegal)" userId="db37dd13-eff2-48a0-8f46-d1e03c517dae" providerId="ADAL" clId="{BC4AF712-753A-42E4-9446-982487A5D9DA}" dt="2026-05-16T13:45:46.896" v="65" actId="113"/>
        <pc:sldMkLst>
          <pc:docMk/>
          <pc:sldMk cId="0" sldId="400"/>
        </pc:sldMkLst>
        <pc:spChg chg="mod">
          <ac:chgData name="Diop, Steve (Senegal)" userId="db37dd13-eff2-48a0-8f46-d1e03c517dae" providerId="ADAL" clId="{BC4AF712-753A-42E4-9446-982487A5D9DA}" dt="2026-05-16T13:45:46.896" v="65" actId="113"/>
          <ac:spMkLst>
            <pc:docMk/>
            <pc:sldMk cId="0" sldId="400"/>
            <ac:spMk id="3" creationId="{00000000-0000-0000-0000-000000000000}"/>
          </ac:spMkLst>
        </pc:spChg>
        <pc:spChg chg="mod">
          <ac:chgData name="Diop, Steve (Senegal)" userId="db37dd13-eff2-48a0-8f46-d1e03c517dae" providerId="ADAL" clId="{BC4AF712-753A-42E4-9446-982487A5D9DA}" dt="2026-05-16T13:45:15.337" v="44" actId="14100"/>
          <ac:spMkLst>
            <pc:docMk/>
            <pc:sldMk cId="0" sldId="400"/>
            <ac:spMk id="4" creationId="{00000000-0000-0000-0000-000000000000}"/>
          </ac:spMkLst>
        </pc:spChg>
      </pc:sldChg>
      <pc:sldChg chg="del">
        <pc:chgData name="Diop, Steve (Senegal)" userId="db37dd13-eff2-48a0-8f46-d1e03c517dae" providerId="ADAL" clId="{BC4AF712-753A-42E4-9446-982487A5D9DA}" dt="2026-05-16T13:49:31.526" v="69" actId="47"/>
        <pc:sldMkLst>
          <pc:docMk/>
          <pc:sldMk cId="2545312697" sldId="521"/>
        </pc:sldMkLst>
      </pc:sldChg>
      <pc:sldChg chg="del">
        <pc:chgData name="Diop, Steve (Senegal)" userId="db37dd13-eff2-48a0-8f46-d1e03c517dae" providerId="ADAL" clId="{BC4AF712-753A-42E4-9446-982487A5D9DA}" dt="2026-05-16T13:49:07.510" v="67" actId="47"/>
        <pc:sldMkLst>
          <pc:docMk/>
          <pc:sldMk cId="1282087888" sldId="529"/>
        </pc:sldMkLst>
      </pc:sldChg>
      <pc:sldChg chg="add del">
        <pc:chgData name="Diop, Steve (Senegal)" userId="db37dd13-eff2-48a0-8f46-d1e03c517dae" providerId="ADAL" clId="{BC4AF712-753A-42E4-9446-982487A5D9DA}" dt="2026-05-11T15:12:42.749" v="1" actId="47"/>
        <pc:sldMkLst>
          <pc:docMk/>
          <pc:sldMk cId="355464642" sldId="563"/>
        </pc:sldMkLst>
      </pc:sldChg>
      <pc:sldChg chg="add">
        <pc:chgData name="Diop, Steve (Senegal)" userId="db37dd13-eff2-48a0-8f46-d1e03c517dae" providerId="ADAL" clId="{BC4AF712-753A-42E4-9446-982487A5D9DA}" dt="2026-05-16T13:49:05.712" v="66"/>
        <pc:sldMkLst>
          <pc:docMk/>
          <pc:sldMk cId="2051182365" sldId="563"/>
        </pc:sldMkLst>
      </pc:sldChg>
      <pc:sldChg chg="add">
        <pc:chgData name="Diop, Steve (Senegal)" userId="db37dd13-eff2-48a0-8f46-d1e03c517dae" providerId="ADAL" clId="{BC4AF712-753A-42E4-9446-982487A5D9DA}" dt="2026-05-16T13:49:30.146" v="68"/>
        <pc:sldMkLst>
          <pc:docMk/>
          <pc:sldMk cId="1843810682" sldId="5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08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table compares flipped learning and blended learning. Flipped learning always includes learning before class and active use of class time, while blended learning is a broader model that combines face‑to‑face teaching with other learning modes. Both approaches increase flexibility, but flipped learning particularly supports repetition and accessibility for diverse learners.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774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1200" dirty="0"/>
              <a:t>High Tech Tools: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b, e, g</a:t>
            </a:r>
          </a:p>
          <a:p>
            <a:pPr marL="457200" indent="-457200">
              <a:buAutoNum type="arabicPeriod"/>
            </a:pPr>
            <a:r>
              <a:rPr lang="en-US" sz="1200" dirty="0"/>
              <a:t>Mid-Tech Tools:  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c, i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200" dirty="0"/>
              <a:t>Low-Tech Tools: 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h, d</a:t>
            </a:r>
          </a:p>
          <a:p>
            <a:pPr marL="457200" indent="-457200">
              <a:buAutoNum type="arabicPeriod"/>
            </a:pPr>
            <a:r>
              <a:rPr lang="en-US" sz="1200" dirty="0"/>
              <a:t>Offline Tools: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        a, 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9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AI Image Generation Prompts Used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</a:t>
            </a:r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Cartoon illustration of a</a:t>
            </a:r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student sitting outside a rural house with no internet signal but only phone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 Cartoon illustration of a  tired girl with Long online video &amp; many books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3 Cartoon illustration of a teacher lecturing while students look passive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4 Cartoon illustration of a boy confused with unclear instructions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5 Cartoon illustration of a diverse students with "no Wi-fi" and "no devices"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6 Cartoon illustration of a teacher stressed creating too much digital tasks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7. Cartoon illustration of a disconnected online lesson and confused students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2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32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ritish Council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5076000" cy="180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000" spc="-1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rog/Dept/Subject"/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50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Dividing Line"/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"/>
          <p:cNvSpPr>
            <a:spLocks noGrp="1"/>
          </p:cNvSpPr>
          <p:nvPr>
            <p:ph type="body" sz="quarter" idx="13"/>
          </p:nvPr>
        </p:nvSpPr>
        <p:spPr>
          <a:xfrm>
            <a:off x="648000" y="4968000"/>
            <a:ext cx="50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1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2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"/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"/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Text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50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000" spc="-1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ritish Council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85900" cy="4318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5076000" cy="180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00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Prog/Dept/Subject"/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50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cxnSp>
        <p:nvCxnSpPr>
          <p:cNvPr id="8" name="Dividing Line"/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"/>
          <p:cNvSpPr>
            <a:spLocks noGrp="1"/>
          </p:cNvSpPr>
          <p:nvPr>
            <p:ph type="body" sz="quarter" idx="13"/>
          </p:nvPr>
        </p:nvSpPr>
        <p:spPr>
          <a:xfrm>
            <a:off x="648000" y="4968000"/>
            <a:ext cx="50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50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000" spc="-1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1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2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"/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"/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Text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000" y="508000"/>
            <a:ext cx="6477000" cy="6350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5076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2088000"/>
            <a:ext cx="50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8000" y="6192000"/>
            <a:ext cx="687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err="1">
                <a:solidFill>
                  <a:schemeClr val="bg2"/>
                </a:solidFill>
              </a:rPr>
              <a:t>www.britishcouncil.org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bg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7970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4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000" y="508000"/>
            <a:ext cx="6477000" cy="6350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5076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2088000"/>
            <a:ext cx="50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48000" y="6192000"/>
            <a:ext cx="687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err="1">
                <a:solidFill>
                  <a:schemeClr val="tx1"/>
                </a:solidFill>
              </a:rPr>
              <a:t>www.britishcouncil.org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70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4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/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648000" y="6192000"/>
            <a:ext cx="687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err="1">
                <a:solidFill>
                  <a:schemeClr val="tx2"/>
                </a:solidFill>
              </a:rPr>
              <a:t>www.britishcouncil.org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44000" y="3441700"/>
            <a:ext cx="3048000" cy="3416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70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4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/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648000" y="6192000"/>
            <a:ext cx="687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err="1">
                <a:solidFill>
                  <a:schemeClr val="tx2"/>
                </a:solidFill>
              </a:rPr>
              <a:t>www.britishcouncil.org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70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4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70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45" indent="-17970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english.org.uk/professional-development/teachers/using-digital-technologi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thiongane@britishcouncil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Englishconnects@britishcouncil.org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africa.teachingenglish.org.uk/education/publications-research/teaching-and-learning-with-technology-sub-saharan-africa" TargetMode="External"/><Relationship Id="rId3" Type="http://schemas.openxmlformats.org/officeDocument/2006/relationships/hyperlink" Target="https://www.britishcouncil.org/voices-magazine/how-flip-classroom-using-game-based-learning" TargetMode="External"/><Relationship Id="rId7" Type="http://schemas.openxmlformats.org/officeDocument/2006/relationships/hyperlink" Target="https://www.teachingenglish.org.uk/professional-development/teachers/using-digital-technologies" TargetMode="External"/><Relationship Id="rId2" Type="http://schemas.openxmlformats.org/officeDocument/2006/relationships/hyperlink" Target="https://www.facebook.com/TeachingEnglish.BritishCouncil/posts/what-is-flipped-learninghere-maria-and-majo-explain-what-it-is-and-how-teachers-/671042711731884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ritishcouncil.in/blog/experimenting-flipped-learning-young-learners" TargetMode="External"/><Relationship Id="rId5" Type="http://schemas.openxmlformats.org/officeDocument/2006/relationships/hyperlink" Target="https://www.youtube.com/watch?v=yzMFdDT6FSA" TargetMode="External"/><Relationship Id="rId4" Type="http://schemas.openxmlformats.org/officeDocument/2006/relationships/hyperlink" Target="https://www.britishcoun-flip-classroom-using-game-based-learning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0369" y="2837815"/>
            <a:ext cx="5076001" cy="2480310"/>
          </a:xfrm>
        </p:spPr>
        <p:txBody>
          <a:bodyPr/>
          <a:lstStyle/>
          <a:p>
            <a:r>
              <a:rPr lang="en-US" altLang="en-US" sz="3200" b="1" dirty="0">
                <a:latin typeface="+mn-lt"/>
              </a:rPr>
              <a:t>Flipped and Blended Learning in Context: Adapting Online Tools to Real Classroom Realities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60370" y="1795224"/>
            <a:ext cx="5076000" cy="720000"/>
          </a:xfrm>
        </p:spPr>
        <p:txBody>
          <a:bodyPr/>
          <a:lstStyle/>
          <a:p>
            <a:r>
              <a:rPr lang="en-GB" dirty="0"/>
              <a:t>TeachingEnglish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0369" y="4508779"/>
            <a:ext cx="5076000" cy="796094"/>
          </a:xfrm>
        </p:spPr>
        <p:txBody>
          <a:bodyPr/>
          <a:lstStyle/>
          <a:p>
            <a:endParaRPr lang="en-US" b="1" dirty="0"/>
          </a:p>
          <a:p>
            <a:r>
              <a:rPr lang="en-US" sz="2400" b="1" dirty="0"/>
              <a:t>Teshome Bekele Sime</a:t>
            </a:r>
          </a:p>
        </p:txBody>
      </p:sp>
      <p:sp>
        <p:nvSpPr>
          <p:cNvPr id="2" name="Text Placeholder 4"/>
          <p:cNvSpPr txBox="1"/>
          <p:nvPr/>
        </p:nvSpPr>
        <p:spPr>
          <a:xfrm>
            <a:off x="560370" y="5514716"/>
            <a:ext cx="5076000" cy="2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79705" indent="-17970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45" indent="-17970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Saturday 16 May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Here are examples of Flipped and Blended Learning contexts. Read each scenario and decide: Flipped (FL), Blended (BL), or Traditional (TR)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990" y="1563757"/>
            <a:ext cx="10311549" cy="4929807"/>
          </a:xfrm>
          <a:solidFill>
            <a:schemeClr val="bg1"/>
          </a:solidFill>
        </p:spPr>
        <p:txBody>
          <a:bodyPr/>
          <a:lstStyle/>
          <a:p>
            <a:pPr marL="457200" indent="-457200">
              <a:buAutoNum type="arabicPeriod"/>
            </a:pPr>
            <a:r>
              <a:rPr lang="en-US" b="0" dirty="0"/>
              <a:t>Teacher gives lecture in class, then homework after that</a:t>
            </a:r>
          </a:p>
          <a:p>
            <a:pPr marL="457200" indent="-457200">
              <a:buAutoNum type="arabicPeriod"/>
            </a:pPr>
            <a:r>
              <a:rPr lang="en-US" b="0" dirty="0"/>
              <a:t>A teacher sends short grammar videos via WhatsApp before class →Students practice in class</a:t>
            </a:r>
          </a:p>
          <a:p>
            <a:pPr marL="457200" indent="-457200">
              <a:buAutoNum type="arabicPeriod"/>
            </a:pPr>
            <a:r>
              <a:rPr lang="en-US" b="0" dirty="0"/>
              <a:t>A teacher gives in-person lessons + printed self-study packets</a:t>
            </a:r>
          </a:p>
          <a:p>
            <a:pPr marL="457200" indent="-457200">
              <a:buAutoNum type="arabicPeriod"/>
            </a:pPr>
            <a:r>
              <a:rPr lang="en-US" b="0" dirty="0"/>
              <a:t>Students watch a video at home, practice in class</a:t>
            </a:r>
          </a:p>
          <a:p>
            <a:pPr marL="457200" indent="-457200">
              <a:buAutoNum type="arabicPeriod"/>
            </a:pPr>
            <a:r>
              <a:rPr lang="en-US" b="0" dirty="0"/>
              <a:t>Students attend face-to-face lessons during the day and later submit assignments through Google Classroom. The teacher gives feedback online.</a:t>
            </a:r>
          </a:p>
          <a:p>
            <a:endParaRPr lang="en-US" sz="100" b="0" dirty="0"/>
          </a:p>
          <a:p>
            <a:r>
              <a:rPr lang="en-US" sz="2400" dirty="0">
                <a:solidFill>
                  <a:schemeClr val="accent3"/>
                </a:solidFill>
              </a:rPr>
              <a:t>Which of these examples is Flipped , Blended or  Traditional </a:t>
            </a:r>
          </a:p>
          <a:p>
            <a:r>
              <a:rPr lang="en-US" altLang="en-US" sz="2400" dirty="0">
                <a:solidFill>
                  <a:schemeClr val="accent3"/>
                </a:solidFill>
              </a:rPr>
              <a:t>Please type your responses </a:t>
            </a:r>
            <a:r>
              <a:rPr lang="en-US" altLang="en-US" sz="2400" dirty="0" err="1">
                <a:solidFill>
                  <a:schemeClr val="accent3"/>
                </a:solidFill>
              </a:rPr>
              <a:t>eg</a:t>
            </a:r>
            <a:r>
              <a:rPr lang="en-US" altLang="en-US" sz="2400" dirty="0">
                <a:solidFill>
                  <a:schemeClr val="accent3"/>
                </a:solidFill>
              </a:rPr>
              <a:t>. 1BL 1FL or TR</a:t>
            </a:r>
          </a:p>
          <a:p>
            <a:endParaRPr lang="en-US" sz="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altLang="en-US" sz="2400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B08CF-C035-FAF1-5CDE-2DB3D61F723C}"/>
              </a:ext>
            </a:extLst>
          </p:cNvPr>
          <p:cNvSpPr txBox="1"/>
          <p:nvPr/>
        </p:nvSpPr>
        <p:spPr>
          <a:xfrm>
            <a:off x="413529" y="6493564"/>
            <a:ext cx="60940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https://www.britishcouncil.org/voices-magazine/how-flip-classroom-using-game-based-learning</a:t>
            </a:r>
          </a:p>
        </p:txBody>
      </p:sp>
    </p:spTree>
    <p:extLst>
      <p:ext uri="{BB962C8B-B14F-4D97-AF65-F5344CB8AC3E}">
        <p14:creationId xmlns:p14="http://schemas.microsoft.com/office/powerpoint/2010/main" val="365221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35" y="582462"/>
            <a:ext cx="10944000" cy="516417"/>
          </a:xfrm>
        </p:spPr>
        <p:txBody>
          <a:bodyPr/>
          <a:lstStyle/>
          <a:p>
            <a:r>
              <a:rPr lang="en-US" sz="3200" dirty="0"/>
              <a:t>Simple Adaptable online Tools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000" dirty="0"/>
              <a:t>Match each tool to the correct category (you may choose more than one).</a:t>
            </a:r>
            <a:br>
              <a:rPr lang="en-US" sz="2000" dirty="0"/>
            </a:br>
            <a:br>
              <a:rPr lang="en-US" sz="2000" dirty="0"/>
            </a:br>
            <a:br>
              <a:rPr lang="en-US" sz="2200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77509"/>
            <a:ext cx="5050435" cy="450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           A</a:t>
            </a:r>
          </a:p>
          <a:p>
            <a:pPr>
              <a:lnSpc>
                <a:spcPct val="150000"/>
              </a:lnSpc>
            </a:pPr>
            <a:r>
              <a:rPr lang="en-US" sz="2400" b="0" dirty="0"/>
              <a:t>1</a:t>
            </a:r>
            <a:r>
              <a:rPr lang="en-US" sz="2400" dirty="0"/>
              <a:t>. </a:t>
            </a:r>
            <a:r>
              <a:rPr lang="en-US" b="0" dirty="0"/>
              <a:t>High-Tech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2. Mid-Tech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3. Low-Tech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4. Offline Tools</a:t>
            </a:r>
          </a:p>
          <a:p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235" y="1564757"/>
            <a:ext cx="5040104" cy="474198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z="2400" dirty="0"/>
              <a:t>       B</a:t>
            </a:r>
          </a:p>
          <a:p>
            <a:pPr lvl="0"/>
            <a:r>
              <a:rPr lang="en-US" b="0" dirty="0"/>
              <a:t>a</a:t>
            </a:r>
            <a:r>
              <a:rPr lang="en-US" sz="2000" b="0" dirty="0"/>
              <a:t>. SMS </a:t>
            </a:r>
          </a:p>
          <a:p>
            <a:pPr lvl="0"/>
            <a:r>
              <a:rPr lang="en-US" sz="2000" b="0" dirty="0"/>
              <a:t>b. YouTube </a:t>
            </a:r>
          </a:p>
          <a:p>
            <a:pPr lvl="0"/>
            <a:r>
              <a:rPr lang="en-US" sz="2000" b="0" dirty="0"/>
              <a:t>c. WhatsApp </a:t>
            </a:r>
          </a:p>
          <a:p>
            <a:pPr lvl="0"/>
            <a:r>
              <a:rPr lang="en-US" sz="2000" b="0" dirty="0"/>
              <a:t>d. Basic Phone / Voice Recorder</a:t>
            </a:r>
          </a:p>
          <a:p>
            <a:pPr lvl="0"/>
            <a:r>
              <a:rPr lang="en-US" sz="2000" b="0" dirty="0"/>
              <a:t>e. Google Classroom </a:t>
            </a:r>
          </a:p>
          <a:p>
            <a:pPr lvl="0"/>
            <a:r>
              <a:rPr lang="en-US" sz="2000" b="0" dirty="0"/>
              <a:t>f. SD cards with video lessons </a:t>
            </a:r>
          </a:p>
          <a:p>
            <a:pPr lvl="0"/>
            <a:r>
              <a:rPr lang="en-US" sz="2000" b="0" dirty="0"/>
              <a:t>g. Zoom live class </a:t>
            </a:r>
          </a:p>
          <a:p>
            <a:pPr lvl="0"/>
            <a:r>
              <a:rPr lang="en-US" sz="2000" b="0" dirty="0"/>
              <a:t>h. Audio lessons (radio or MP3) </a:t>
            </a:r>
          </a:p>
          <a:p>
            <a:pPr lvl="0"/>
            <a:r>
              <a:rPr lang="en-US" sz="2000" b="0" dirty="0"/>
              <a:t>i. Telegram</a:t>
            </a:r>
          </a:p>
          <a:p>
            <a:endParaRPr lang="en-US" sz="2000" b="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DD9D5-8F39-BE1D-B156-684FE26AE461}"/>
              </a:ext>
            </a:extLst>
          </p:cNvPr>
          <p:cNvSpPr txBox="1"/>
          <p:nvPr/>
        </p:nvSpPr>
        <p:spPr>
          <a:xfrm>
            <a:off x="3173217" y="6306739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Type in the chat. </a:t>
            </a:r>
            <a:r>
              <a:rPr lang="en-US" sz="2800" b="1" dirty="0" err="1">
                <a:solidFill>
                  <a:schemeClr val="accent3"/>
                </a:solidFill>
              </a:rPr>
              <a:t>Eg.</a:t>
            </a:r>
            <a:r>
              <a:rPr lang="en-US" sz="2800" b="1" dirty="0">
                <a:solidFill>
                  <a:schemeClr val="accent3"/>
                </a:solidFill>
              </a:rPr>
              <a:t> 1:a,b, 2:c,g</a:t>
            </a:r>
          </a:p>
        </p:txBody>
      </p:sp>
    </p:spTree>
    <p:extLst>
      <p:ext uri="{BB962C8B-B14F-4D97-AF65-F5344CB8AC3E}">
        <p14:creationId xmlns:p14="http://schemas.microsoft.com/office/powerpoint/2010/main" val="373580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B9612-2B0C-4C20-256A-11EC46312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C91E-C945-2BC7-95A9-99ECF256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35" y="582462"/>
            <a:ext cx="10944000" cy="516417"/>
          </a:xfrm>
        </p:spPr>
        <p:txBody>
          <a:bodyPr/>
          <a:lstStyle/>
          <a:p>
            <a:r>
              <a:rPr lang="en-US" sz="3200" dirty="0"/>
              <a:t>Simple Adaptable online Tools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000" dirty="0"/>
              <a:t>Match each tool to the correct category (you may choose more than one).</a:t>
            </a:r>
            <a:br>
              <a:rPr lang="en-US" sz="2000" dirty="0"/>
            </a:br>
            <a:br>
              <a:rPr lang="en-US" sz="2000" dirty="0"/>
            </a:br>
            <a:br>
              <a:rPr lang="en-US" sz="2200" dirty="0"/>
            </a:b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6D37-379B-E8B5-8E6B-35D1AC884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577509"/>
            <a:ext cx="5050435" cy="450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           A</a:t>
            </a:r>
          </a:p>
          <a:p>
            <a:pPr>
              <a:lnSpc>
                <a:spcPct val="150000"/>
              </a:lnSpc>
            </a:pPr>
            <a:r>
              <a:rPr lang="en-US" sz="2400" b="0" dirty="0"/>
              <a:t>1</a:t>
            </a:r>
            <a:r>
              <a:rPr lang="en-US" sz="2400" dirty="0"/>
              <a:t>. </a:t>
            </a:r>
            <a:r>
              <a:rPr lang="en-US" b="0" dirty="0"/>
              <a:t>High-Tech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2. Mid-Tech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3. Low-Tech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4. Offline Tools</a:t>
            </a:r>
          </a:p>
          <a:p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25B58-0D96-77BB-17AE-C2F9AF5FF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235" y="1564757"/>
            <a:ext cx="5040104" cy="474198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z="2400" dirty="0"/>
              <a:t>       B</a:t>
            </a:r>
          </a:p>
          <a:p>
            <a:pPr lvl="0"/>
            <a:r>
              <a:rPr lang="en-US" b="0" dirty="0"/>
              <a:t>a</a:t>
            </a:r>
            <a:r>
              <a:rPr lang="en-US" sz="2000" b="0" dirty="0"/>
              <a:t>. SMS </a:t>
            </a:r>
          </a:p>
          <a:p>
            <a:pPr lvl="0"/>
            <a:r>
              <a:rPr lang="en-US" sz="2000" b="0" dirty="0"/>
              <a:t>b. YouTube </a:t>
            </a:r>
          </a:p>
          <a:p>
            <a:pPr lvl="0"/>
            <a:r>
              <a:rPr lang="en-US" sz="2000" b="0" dirty="0"/>
              <a:t>c. WhatsApp </a:t>
            </a:r>
          </a:p>
          <a:p>
            <a:pPr lvl="0"/>
            <a:r>
              <a:rPr lang="en-US" sz="2000" b="0" dirty="0"/>
              <a:t>d. Basic Phone / Voice Recorder</a:t>
            </a:r>
          </a:p>
          <a:p>
            <a:pPr lvl="0"/>
            <a:r>
              <a:rPr lang="en-US" sz="2000" b="0" dirty="0"/>
              <a:t>e. Google Classroom </a:t>
            </a:r>
          </a:p>
          <a:p>
            <a:pPr lvl="0"/>
            <a:r>
              <a:rPr lang="en-US" sz="2000" b="0" dirty="0"/>
              <a:t>f. SD cards with video lessons </a:t>
            </a:r>
          </a:p>
          <a:p>
            <a:pPr lvl="0"/>
            <a:r>
              <a:rPr lang="en-US" sz="2000" b="0" dirty="0"/>
              <a:t>g. Zoom live class </a:t>
            </a:r>
          </a:p>
          <a:p>
            <a:pPr lvl="0"/>
            <a:r>
              <a:rPr lang="en-US" sz="2000" b="0" dirty="0"/>
              <a:t>h. Audio lessons (radio or MP3) </a:t>
            </a:r>
          </a:p>
          <a:p>
            <a:pPr lvl="0"/>
            <a:r>
              <a:rPr lang="en-US" sz="2000" b="0" dirty="0"/>
              <a:t>i. Telegram</a:t>
            </a:r>
          </a:p>
          <a:p>
            <a:endParaRPr lang="en-US" sz="2000" b="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A1BDB-DEDD-E339-4A76-4BC127DD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12</a:t>
            </a:fld>
            <a:endParaRPr lang="en-GB" noProof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894334-D948-0C43-2DBF-301654549F47}"/>
              </a:ext>
            </a:extLst>
          </p:cNvPr>
          <p:cNvCxnSpPr>
            <a:cxnSpLocks/>
          </p:cNvCxnSpPr>
          <p:nvPr/>
        </p:nvCxnSpPr>
        <p:spPr>
          <a:xfrm>
            <a:off x="3123235" y="2629162"/>
            <a:ext cx="2897531" cy="8944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ACF199-32BB-DF69-BCCE-FDA7BF3B1AC0}"/>
              </a:ext>
            </a:extLst>
          </p:cNvPr>
          <p:cNvCxnSpPr>
            <a:cxnSpLocks/>
          </p:cNvCxnSpPr>
          <p:nvPr/>
        </p:nvCxnSpPr>
        <p:spPr>
          <a:xfrm>
            <a:off x="3173217" y="2673885"/>
            <a:ext cx="2922783" cy="146550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4AFD1B-BBBD-4572-B8D1-535E7BC3FD8A}"/>
              </a:ext>
            </a:extLst>
          </p:cNvPr>
          <p:cNvCxnSpPr>
            <a:cxnSpLocks/>
          </p:cNvCxnSpPr>
          <p:nvPr/>
        </p:nvCxnSpPr>
        <p:spPr>
          <a:xfrm>
            <a:off x="3123235" y="2629162"/>
            <a:ext cx="2897531" cy="243456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DC6D3B-9656-BF90-D202-448CCEA19462}"/>
              </a:ext>
            </a:extLst>
          </p:cNvPr>
          <p:cNvCxnSpPr>
            <a:cxnSpLocks/>
          </p:cNvCxnSpPr>
          <p:nvPr/>
        </p:nvCxnSpPr>
        <p:spPr>
          <a:xfrm flipV="1">
            <a:off x="3048000" y="3225500"/>
            <a:ext cx="3048000" cy="40726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513283-67AD-4B2C-CE00-B80EB7E4DDA7}"/>
              </a:ext>
            </a:extLst>
          </p:cNvPr>
          <p:cNvCxnSpPr>
            <a:cxnSpLocks/>
          </p:cNvCxnSpPr>
          <p:nvPr/>
        </p:nvCxnSpPr>
        <p:spPr>
          <a:xfrm>
            <a:off x="3048000" y="3266226"/>
            <a:ext cx="3022748" cy="269625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28FD80-C7B4-CA34-8411-618282B1F34B}"/>
              </a:ext>
            </a:extLst>
          </p:cNvPr>
          <p:cNvCxnSpPr>
            <a:cxnSpLocks/>
          </p:cNvCxnSpPr>
          <p:nvPr/>
        </p:nvCxnSpPr>
        <p:spPr>
          <a:xfrm>
            <a:off x="3022748" y="3935748"/>
            <a:ext cx="3048000" cy="1561688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4ED5EF-BFAB-53BC-76E7-A311AD7DA6EC}"/>
              </a:ext>
            </a:extLst>
          </p:cNvPr>
          <p:cNvCxnSpPr>
            <a:cxnSpLocks/>
          </p:cNvCxnSpPr>
          <p:nvPr/>
        </p:nvCxnSpPr>
        <p:spPr>
          <a:xfrm flipV="1">
            <a:off x="3022748" y="3645439"/>
            <a:ext cx="3073252" cy="290309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4703E1-E0FE-580D-ACAC-78B45420474B}"/>
              </a:ext>
            </a:extLst>
          </p:cNvPr>
          <p:cNvCxnSpPr>
            <a:cxnSpLocks/>
          </p:cNvCxnSpPr>
          <p:nvPr/>
        </p:nvCxnSpPr>
        <p:spPr>
          <a:xfrm flipV="1">
            <a:off x="2639028" y="2372159"/>
            <a:ext cx="3431720" cy="2200761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6BA09C-AFEC-0A7D-B6A9-7E623D7779AF}"/>
              </a:ext>
            </a:extLst>
          </p:cNvPr>
          <p:cNvCxnSpPr>
            <a:cxnSpLocks/>
          </p:cNvCxnSpPr>
          <p:nvPr/>
        </p:nvCxnSpPr>
        <p:spPr>
          <a:xfrm flipV="1">
            <a:off x="2639028" y="4514961"/>
            <a:ext cx="3381738" cy="41252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86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999" y="486000"/>
            <a:ext cx="11199443" cy="542922"/>
          </a:xfrm>
        </p:spPr>
        <p:txBody>
          <a:bodyPr/>
          <a:lstStyle/>
          <a:p>
            <a:r>
              <a:rPr lang="en-US" sz="2800" dirty="0"/>
              <a:t>Here are Simple Adaptable Tools for Flipped/Blended Learning context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401" y="1416597"/>
            <a:ext cx="5804343" cy="5441403"/>
          </a:xfrm>
        </p:spPr>
        <p:txBody>
          <a:bodyPr/>
          <a:lstStyle/>
          <a:p>
            <a:r>
              <a:rPr lang="en-US" dirty="0"/>
              <a:t> A. High-tech (Requires strong internet </a:t>
            </a:r>
          </a:p>
          <a:p>
            <a:r>
              <a:rPr lang="en-US" dirty="0"/>
              <a:t>+ smart devices)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YouTube ,</a:t>
            </a:r>
            <a:r>
              <a:rPr lang="en-US" b="0" dirty="0" err="1">
                <a:solidFill>
                  <a:schemeClr val="accent2"/>
                </a:solidFill>
              </a:rPr>
              <a:t>Kahoot</a:t>
            </a:r>
            <a:r>
              <a:rPr lang="en-US" b="0" dirty="0">
                <a:solidFill>
                  <a:schemeClr val="accent2"/>
                </a:solidFill>
              </a:rPr>
              <a:t>! / </a:t>
            </a:r>
            <a:r>
              <a:rPr lang="en-US" b="0" dirty="0" err="1">
                <a:solidFill>
                  <a:schemeClr val="accent2"/>
                </a:solidFill>
              </a:rPr>
              <a:t>Quizizz</a:t>
            </a:r>
            <a:r>
              <a:rPr lang="en-US" b="0" dirty="0">
                <a:solidFill>
                  <a:schemeClr val="accent2"/>
                </a:solidFill>
              </a:rPr>
              <a:t> , Google Classroom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Google Docs , </a:t>
            </a:r>
            <a:r>
              <a:rPr lang="en-US" b="0" dirty="0" err="1">
                <a:solidFill>
                  <a:schemeClr val="accent2"/>
                </a:solidFill>
              </a:rPr>
              <a:t>Padlet</a:t>
            </a:r>
            <a:r>
              <a:rPr lang="en-US" b="0" dirty="0">
                <a:solidFill>
                  <a:schemeClr val="accent2"/>
                </a:solidFill>
              </a:rPr>
              <a:t> ,  </a:t>
            </a:r>
            <a:r>
              <a:rPr lang="en-US" b="0" dirty="0" err="1">
                <a:solidFill>
                  <a:schemeClr val="accent2"/>
                </a:solidFill>
              </a:rPr>
              <a:t>Mentimeter</a:t>
            </a:r>
            <a:endParaRPr lang="en-US" b="0" dirty="0">
              <a:solidFill>
                <a:schemeClr val="accent2"/>
              </a:solidFill>
            </a:endParaRPr>
          </a:p>
          <a:p>
            <a:r>
              <a:rPr lang="en-US" dirty="0"/>
              <a:t>B</a:t>
            </a:r>
            <a:r>
              <a:rPr lang="en-US" b="0" dirty="0"/>
              <a:t>. </a:t>
            </a:r>
            <a:r>
              <a:rPr lang="en-US" dirty="0"/>
              <a:t>Mid-tech (Moderate internet)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WhatsApp, PowerPoint (with voice recording)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Telegram, Google Forms</a:t>
            </a:r>
          </a:p>
          <a:p>
            <a:endParaRPr lang="en-US" sz="100" b="0" dirty="0"/>
          </a:p>
          <a:p>
            <a:pPr lvl="0"/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2349" y="1284791"/>
            <a:ext cx="5309256" cy="5170940"/>
          </a:xfrm>
          <a:solidFill>
            <a:schemeClr val="bg1"/>
          </a:solidFill>
        </p:spPr>
        <p:txBody>
          <a:bodyPr/>
          <a:lstStyle/>
          <a:p>
            <a:endParaRPr lang="en-US" sz="100" dirty="0"/>
          </a:p>
          <a:p>
            <a:pPr lvl="0"/>
            <a:r>
              <a:rPr lang="en-US" dirty="0"/>
              <a:t>C. Low-tech (Minimal internet, or simple device 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accent2"/>
                </a:solidFill>
              </a:rPr>
              <a:t>Kolibri</a:t>
            </a:r>
            <a:r>
              <a:rPr lang="en-US" b="0" dirty="0">
                <a:solidFill>
                  <a:schemeClr val="accent2"/>
                </a:solidFill>
              </a:rPr>
              <a:t>, SD card,  phone camera,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Phone Voice Recorder, USB drives / Bluetooth sharing</a:t>
            </a:r>
          </a:p>
          <a:p>
            <a:pPr lvl="0"/>
            <a:r>
              <a:rPr lang="en-US" dirty="0"/>
              <a:t>D. Offline (No internet required)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Printed notes / worksheets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SMS (basic phones)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Radio/TV broadcasts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13</a:t>
            </a:fld>
            <a:endParaRPr lang="en-GB" noProof="0"/>
          </a:p>
        </p:txBody>
      </p:sp>
      <p:sp>
        <p:nvSpPr>
          <p:cNvPr id="6" name="Rectangle 5"/>
          <p:cNvSpPr/>
          <p:nvPr/>
        </p:nvSpPr>
        <p:spPr>
          <a:xfrm>
            <a:off x="8040000" y="645761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https://www.britishcoun-flip-classroom-using-game-based-learning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D5ED1-7289-CAA3-7E1D-10E8CBEC0E6C}"/>
              </a:ext>
            </a:extLst>
          </p:cNvPr>
          <p:cNvSpPr txBox="1"/>
          <p:nvPr/>
        </p:nvSpPr>
        <p:spPr>
          <a:xfrm>
            <a:off x="3199856" y="5457046"/>
            <a:ext cx="61982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chemeClr val="accent3"/>
                </a:solidFill>
              </a:rPr>
              <a:t>Any more tools? Which Tools (A-D) have you applied so far? Which one will you try? Please type your answers in the chat.</a:t>
            </a:r>
          </a:p>
        </p:txBody>
      </p:sp>
    </p:spTree>
    <p:extLst>
      <p:ext uri="{BB962C8B-B14F-4D97-AF65-F5344CB8AC3E}">
        <p14:creationId xmlns:p14="http://schemas.microsoft.com/office/powerpoint/2010/main" val="377145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49936"/>
            <a:ext cx="10944000" cy="590031"/>
          </a:xfrm>
        </p:spPr>
        <p:txBody>
          <a:bodyPr/>
          <a:lstStyle/>
          <a:p>
            <a:r>
              <a:rPr lang="en-US" dirty="0"/>
              <a:t>How can we Adapt Online Tools? Here are some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42" y="1383929"/>
            <a:ext cx="4591294" cy="5777948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dirty="0" err="1"/>
              <a:t>Analyse</a:t>
            </a:r>
            <a:r>
              <a:rPr lang="en-US" b="0" dirty="0"/>
              <a:t> Your Teaching Context (Resources)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dirty="0"/>
              <a:t>Define Clear Objectives (Pre-During-After)</a:t>
            </a:r>
          </a:p>
          <a:p>
            <a:pPr marL="342900" lvl="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dirty="0"/>
              <a:t>Select Accessible Tools (easy-to-use tools)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dirty="0"/>
              <a:t>Adapt Content for Pre-Class Learning (Flipped Phase)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dirty="0"/>
              <a:t>Design Interactive In-Class Activities (Blended Phase)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87B90-5E85-7580-C430-C409FFB7E5A8}"/>
              </a:ext>
            </a:extLst>
          </p:cNvPr>
          <p:cNvSpPr txBox="1"/>
          <p:nvPr/>
        </p:nvSpPr>
        <p:spPr>
          <a:xfrm>
            <a:off x="5497930" y="1383929"/>
            <a:ext cx="4591294" cy="425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For low-resource contexts, use low-data apps:</a:t>
            </a:r>
          </a:p>
          <a:p>
            <a:endParaRPr lang="en-US" sz="22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2"/>
                </a:solidFill>
              </a:rPr>
              <a:t>WhatsApp, audio recordings, downloadable materials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2"/>
                </a:solidFill>
              </a:rPr>
              <a:t>Provide Clear Instructions and Support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2"/>
                </a:solidFill>
              </a:rPr>
              <a:t>Ensure Flexibility and Inclusivity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2"/>
                </a:solidFill>
              </a:rPr>
              <a:t>Monitor Participation and Engagement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2"/>
                </a:solidFill>
              </a:rPr>
              <a:t>Provide Timely Feedback</a:t>
            </a:r>
          </a:p>
        </p:txBody>
      </p:sp>
    </p:spTree>
    <p:extLst>
      <p:ext uri="{BB962C8B-B14F-4D97-AF65-F5344CB8AC3E}">
        <p14:creationId xmlns:p14="http://schemas.microsoft.com/office/powerpoint/2010/main" val="96122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97" y="331722"/>
            <a:ext cx="11313704" cy="792000"/>
          </a:xfrm>
        </p:spPr>
        <p:txBody>
          <a:bodyPr/>
          <a:lstStyle/>
          <a:p>
            <a:r>
              <a:rPr lang="en-US" sz="2400" dirty="0"/>
              <a:t>So, what might happen when both students and teachers have access to devices, but the context is not properly considered? Look at the picture!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8711" y="4786216"/>
            <a:ext cx="2994991" cy="1165727"/>
          </a:xfrm>
          <a:solidFill>
            <a:schemeClr val="bg1"/>
          </a:solidFill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</a:rPr>
              <a:t>If Yes which ones ? 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</a:rPr>
              <a:t>Type in the chat  eg.1,2 or 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15</a:t>
            </a:fld>
            <a:endParaRPr lang="en-GB" noProof="0"/>
          </a:p>
        </p:txBody>
      </p:sp>
      <p:sp>
        <p:nvSpPr>
          <p:cNvPr id="7" name="Rectangle 6"/>
          <p:cNvSpPr/>
          <p:nvPr/>
        </p:nvSpPr>
        <p:spPr>
          <a:xfrm>
            <a:off x="2607242" y="6239185"/>
            <a:ext cx="29883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Image generated using </a:t>
            </a:r>
            <a:r>
              <a:rPr lang="en-US" sz="1000" i="1" dirty="0" err="1"/>
              <a:t>ChatGPT</a:t>
            </a:r>
            <a:r>
              <a:rPr lang="en-US" sz="1000" i="1" dirty="0"/>
              <a:t> (</a:t>
            </a:r>
            <a:r>
              <a:rPr lang="en-US" sz="1000" i="1" dirty="0" err="1"/>
              <a:t>OpenAI</a:t>
            </a:r>
            <a:r>
              <a:rPr lang="en-US" sz="1000" i="1" dirty="0"/>
              <a:t>), 2026</a:t>
            </a:r>
            <a:endParaRPr lang="en-US" sz="1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CAB16F-5250-1768-66FD-0861BBBC8BEC}"/>
              </a:ext>
            </a:extLst>
          </p:cNvPr>
          <p:cNvSpPr/>
          <p:nvPr/>
        </p:nvSpPr>
        <p:spPr>
          <a:xfrm>
            <a:off x="9222507" y="1276351"/>
            <a:ext cx="2520000" cy="252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Have you ever experienced a situation like this in your own context?</a:t>
            </a:r>
          </a:p>
        </p:txBody>
      </p:sp>
      <p:pic>
        <p:nvPicPr>
          <p:cNvPr id="9" name="Picture 8" descr="C:\Users\Admin\Desktop\Teshome\cartoon image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7"/>
          <a:stretch/>
        </p:blipFill>
        <p:spPr bwMode="auto">
          <a:xfrm>
            <a:off x="278297" y="1276350"/>
            <a:ext cx="8032325" cy="49156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1182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So, why does understanding your context matter in flipped and blended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060" y="1457738"/>
            <a:ext cx="9329531" cy="4554261"/>
          </a:xfrm>
        </p:spPr>
        <p:txBody>
          <a:bodyPr/>
          <a:lstStyle/>
          <a:p>
            <a:pPr marL="342900" lvl="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dirty="0"/>
              <a:t>Not all classrooms have the same resources</a:t>
            </a:r>
          </a:p>
          <a:p>
            <a:pPr marL="342900" lvl="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dirty="0"/>
              <a:t>Technology must fit learners’ reality</a:t>
            </a:r>
          </a:p>
          <a:p>
            <a:pPr marL="342900" lvl="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dirty="0"/>
              <a:t>Access ≠ learning (students may have phones but limited data)</a:t>
            </a:r>
          </a:p>
          <a:p>
            <a:pPr marL="342900" lvl="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dirty="0"/>
              <a:t>Cultural and institutional factors matter </a:t>
            </a:r>
          </a:p>
          <a:p>
            <a:pPr marL="342900" lvl="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dirty="0"/>
              <a:t>Not all learners have:  Internet, Devices , Same skills </a:t>
            </a:r>
          </a:p>
          <a:p>
            <a:endParaRPr lang="en-US" sz="200" dirty="0"/>
          </a:p>
          <a:p>
            <a:r>
              <a:rPr lang="en-US" sz="2400" dirty="0">
                <a:solidFill>
                  <a:schemeClr val="accent3"/>
                </a:solidFill>
              </a:rPr>
              <a:t>Do you agree with these? 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Which one is true for your context? 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Let’s see your reflection in the chat</a:t>
            </a:r>
          </a:p>
          <a:p>
            <a:endParaRPr lang="en-US" sz="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24520-9216-3313-6903-8F26BDE9963D}"/>
              </a:ext>
            </a:extLst>
          </p:cNvPr>
          <p:cNvSpPr txBox="1"/>
          <p:nvPr/>
        </p:nvSpPr>
        <p:spPr>
          <a:xfrm>
            <a:off x="5454570" y="6153945"/>
            <a:ext cx="33421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https://www.britishcouncil.in/blog/experimenting-flipped-learning-young-learners</a:t>
            </a:r>
          </a:p>
        </p:txBody>
      </p:sp>
    </p:spTree>
    <p:extLst>
      <p:ext uri="{BB962C8B-B14F-4D97-AF65-F5344CB8AC3E}">
        <p14:creationId xmlns:p14="http://schemas.microsoft.com/office/powerpoint/2010/main" val="1633991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Challenges in Flipped &amp; Blended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296001"/>
            <a:ext cx="8759518" cy="4896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ym typeface="+mn-ea"/>
              </a:rPr>
              <a:t>Poor internet </a:t>
            </a:r>
            <a:r>
              <a:rPr lang="en-US" sz="2800" dirty="0"/>
              <a:t>or no internet </a:t>
            </a:r>
            <a:endParaRPr lang="en-US" altLang="en-US" sz="2800" dirty="0"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ym typeface="+mn-ea"/>
              </a:rPr>
              <a:t>Limited </a:t>
            </a:r>
            <a:r>
              <a:rPr lang="en-US" sz="2800" dirty="0"/>
              <a:t>or shared </a:t>
            </a:r>
            <a:r>
              <a:rPr lang="en-US" altLang="en-US" sz="2800" dirty="0">
                <a:sym typeface="+mn-ea"/>
              </a:rPr>
              <a:t>devices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ym typeface="+mn-ea"/>
              </a:rPr>
              <a:t>Low digital skills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Large class sizes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Too many tools at a time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ym typeface="+mn-ea"/>
              </a:rPr>
              <a:t>Low motivation </a:t>
            </a:r>
          </a:p>
          <a:p>
            <a:r>
              <a:rPr lang="en-US" u="sng" dirty="0">
                <a:solidFill>
                  <a:schemeClr val="accent2"/>
                </a:solidFill>
              </a:rPr>
              <a:t>Key insights: </a:t>
            </a:r>
            <a:r>
              <a:rPr lang="en-US" dirty="0">
                <a:solidFill>
                  <a:schemeClr val="accent2"/>
                </a:solidFill>
              </a:rPr>
              <a:t>Flipped and blended learning can work in many classrooms, but only when it fits the local teaching context.</a:t>
            </a:r>
            <a:endParaRPr lang="en-US" dirty="0">
              <a:solidFill>
                <a:schemeClr val="accent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89530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GB" dirty="0">
                <a:latin typeface="British Council Sans Headline" panose="020B0604020202020204" charset="0"/>
                <a:cs typeface="British Council Sans Headline" panose="020B0604020202020204" charset="0"/>
              </a:rPr>
              <a:t>Analyzing Case Studies: </a:t>
            </a:r>
            <a:r>
              <a:rPr lang="en-US" altLang="en-US" dirty="0">
                <a:latin typeface="British Council Sans Headline" panose="020B0604020202020204" charset="0"/>
                <a:cs typeface="British Council Sans Headline" panose="020B0604020202020204" charset="0"/>
              </a:rPr>
              <a:t>Flipped and Blended Learning</a:t>
            </a:r>
            <a:br>
              <a:rPr lang="en-US" dirty="0">
                <a:latin typeface="British Council Sans Headline" panose="020B0604020202020204" charset="0"/>
                <a:cs typeface="British Council Sans Headline" panose="020B0604020202020204" charset="0"/>
              </a:rPr>
            </a:br>
            <a:endParaRPr lang="en-US" dirty="0">
              <a:latin typeface="British Council Sans Headline" panose="020B0604020202020204" charset="0"/>
              <a:cs typeface="British Council Sans Headline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48000" y="3827209"/>
            <a:ext cx="4040188" cy="1355725"/>
          </a:xfrm>
        </p:spPr>
        <p:txBody>
          <a:bodyPr/>
          <a:lstStyle/>
          <a:p>
            <a:r>
              <a:rPr lang="en-US" sz="2400" dirty="0"/>
              <a:t>By </a:t>
            </a:r>
            <a:r>
              <a:rPr lang="en-US" sz="2400" dirty="0">
                <a:cs typeface="British Council Sans Headline" panose="020B0604020202020204" charset="0"/>
              </a:rPr>
              <a:t>Dohotchangana Abdoulaye Soro, Dr. Cynthia Adaeze Onuegwunwoke and Dr. </a:t>
            </a:r>
            <a:r>
              <a:rPr lang="en-US" sz="2400" dirty="0" err="1">
                <a:cs typeface="British Council Sans Headline" panose="020B0604020202020204" charset="0"/>
              </a:rPr>
              <a:t>Teshome</a:t>
            </a:r>
            <a:r>
              <a:rPr lang="en-US" sz="2400" dirty="0">
                <a:cs typeface="British Council Sans Headline" panose="020B0604020202020204" charset="0"/>
              </a:rPr>
              <a:t> Bekele Sime</a:t>
            </a:r>
          </a:p>
        </p:txBody>
      </p:sp>
    </p:spTree>
    <p:extLst>
      <p:ext uri="{BB962C8B-B14F-4D97-AF65-F5344CB8AC3E}">
        <p14:creationId xmlns:p14="http://schemas.microsoft.com/office/powerpoint/2010/main" val="153701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 anchor="t">
            <a:normAutofit/>
          </a:bodyPr>
          <a:lstStyle/>
          <a:p>
            <a:r>
              <a:rPr lang="en-US" dirty="0"/>
              <a:t>Warmer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8179" y="1322414"/>
            <a:ext cx="5328000" cy="4500000"/>
          </a:xfrm>
        </p:spPr>
        <p:txBody>
          <a:bodyPr>
            <a:normAutofit/>
          </a:bodyPr>
          <a:lstStyle/>
          <a:p>
            <a:r>
              <a:rPr lang="en-US" sz="3600" dirty="0"/>
              <a:t>Have you read any of the case studies in the publication? Yes or No?</a:t>
            </a:r>
          </a:p>
          <a:p>
            <a:br>
              <a:rPr lang="en-US" sz="3600" b="0" dirty="0"/>
            </a:br>
            <a:r>
              <a:rPr lang="en-US" sz="3600" b="0" dirty="0"/>
              <a:t>If yes, please share in the chat at least one thing you remember.</a:t>
            </a:r>
          </a:p>
          <a:p>
            <a:endParaRPr lang="en-US" sz="3600" b="0" dirty="0"/>
          </a:p>
          <a:p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36854FA-307F-854E-96D4-DE585DB24BD3}" type="slidenum">
              <a:rPr lang="en-GB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GB" noProof="0"/>
          </a:p>
        </p:txBody>
      </p:sp>
      <p:pic>
        <p:nvPicPr>
          <p:cNvPr id="11" name="Picture 10" descr="Image cover of the British Council publication Teaching and learning with technology in Sub‑Saharan Africa: Case studies of practice">
            <a:extLst>
              <a:ext uri="{FF2B5EF4-FFF2-40B4-BE49-F238E27FC236}">
                <a16:creationId xmlns:a16="http://schemas.microsoft.com/office/drawing/2014/main" id="{3B38107F-6413-85F6-324A-C09A7705B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823" y="1035586"/>
            <a:ext cx="3835597" cy="54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4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8000" y="1296000"/>
            <a:ext cx="8646019" cy="4500000"/>
          </a:xfrm>
        </p:spPr>
        <p:txBody>
          <a:bodyPr/>
          <a:lstStyle/>
          <a:p>
            <a:pPr algn="just"/>
            <a:r>
              <a:rPr lang="en-GB" sz="1800" b="0" dirty="0"/>
              <a:t>1.</a:t>
            </a:r>
            <a:r>
              <a:rPr lang="en-GB" sz="1800" dirty="0"/>
              <a:t>Please be respectful </a:t>
            </a:r>
            <a:r>
              <a:rPr lang="en-GB" sz="1800" b="0" dirty="0"/>
              <a:t>at all times to other participants and the presenter. Our webinars are </a:t>
            </a:r>
            <a:r>
              <a:rPr lang="en-GB" sz="1800" dirty="0"/>
              <a:t>freely available </a:t>
            </a:r>
            <a:r>
              <a:rPr lang="en-GB" sz="1800" b="0" dirty="0"/>
              <a:t>to attend by participants in all countries. Please be aware that </a:t>
            </a:r>
            <a:r>
              <a:rPr lang="en-GB" sz="1800" dirty="0"/>
              <a:t>comments</a:t>
            </a:r>
            <a:r>
              <a:rPr lang="en-GB" sz="1800" b="0" dirty="0"/>
              <a:t> you make in the general chat may have a </a:t>
            </a:r>
            <a:r>
              <a:rPr lang="en-GB" sz="1800" dirty="0"/>
              <a:t>negative impact </a:t>
            </a:r>
            <a:r>
              <a:rPr lang="en-GB" sz="1800" b="0" dirty="0"/>
              <a:t>on other participants and their enjoyment of the webinar.</a:t>
            </a:r>
          </a:p>
          <a:p>
            <a:pPr algn="just"/>
            <a:r>
              <a:rPr lang="en-GB" sz="1800" b="0" dirty="0"/>
              <a:t>2. </a:t>
            </a:r>
            <a:r>
              <a:rPr lang="en-GB" sz="1800" dirty="0"/>
              <a:t>Do not share any personal information </a:t>
            </a:r>
            <a:r>
              <a:rPr lang="en-GB" sz="1800" b="0" dirty="0"/>
              <a:t>in the general chat that may result in other participants contacting you. This includes </a:t>
            </a:r>
            <a:r>
              <a:rPr lang="en-GB" sz="1800" dirty="0"/>
              <a:t>addresses</a:t>
            </a:r>
            <a:r>
              <a:rPr lang="en-GB" sz="1800" b="0" dirty="0"/>
              <a:t>, </a:t>
            </a:r>
            <a:r>
              <a:rPr lang="en-GB" sz="1800" dirty="0"/>
              <a:t>phone numbers </a:t>
            </a:r>
            <a:r>
              <a:rPr lang="en-GB" sz="1800" b="0" dirty="0"/>
              <a:t>and </a:t>
            </a:r>
            <a:r>
              <a:rPr lang="en-GB" sz="1800" dirty="0"/>
              <a:t>email addresses</a:t>
            </a:r>
            <a:r>
              <a:rPr lang="en-GB" sz="1800" b="0" dirty="0"/>
              <a:t>. </a:t>
            </a:r>
          </a:p>
          <a:p>
            <a:pPr algn="just"/>
            <a:r>
              <a:rPr lang="en-GB" sz="1800" b="0" dirty="0"/>
              <a:t>3. </a:t>
            </a:r>
            <a:r>
              <a:rPr lang="en-GB" sz="1800" dirty="0"/>
              <a:t>Do not share links </a:t>
            </a:r>
            <a:r>
              <a:rPr lang="en-GB" sz="1800" b="0" dirty="0"/>
              <a:t>to your website or any websites that you are promoting for the purposes of making money. Comments that include links to </a:t>
            </a:r>
            <a:r>
              <a:rPr lang="en-GB" sz="1800" dirty="0"/>
              <a:t>paid-for websites </a:t>
            </a:r>
            <a:r>
              <a:rPr lang="en-GB" sz="1800" b="0" dirty="0"/>
              <a:t>for the purpose of promotion will be deleted and you may be removed from the webinar.</a:t>
            </a:r>
          </a:p>
          <a:p>
            <a:pPr algn="just"/>
            <a:r>
              <a:rPr lang="en-GB" sz="1800" b="0" dirty="0"/>
              <a:t>4. Please use the general chat to </a:t>
            </a:r>
            <a:r>
              <a:rPr lang="en-GB" sz="1800" dirty="0"/>
              <a:t>ask the presenter questions </a:t>
            </a:r>
            <a:r>
              <a:rPr lang="en-GB" sz="1800" b="0" dirty="0"/>
              <a:t>that are related to the </a:t>
            </a:r>
            <a:r>
              <a:rPr lang="en-GB" sz="1800" dirty="0"/>
              <a:t>theme</a:t>
            </a:r>
            <a:r>
              <a:rPr lang="en-GB" sz="1800" b="0" dirty="0"/>
              <a:t> or </a:t>
            </a:r>
            <a:r>
              <a:rPr lang="en-GB" sz="1800" dirty="0"/>
              <a:t>topic</a:t>
            </a:r>
            <a:r>
              <a:rPr lang="en-GB" sz="1800" b="0" dirty="0"/>
              <a:t> of the webinar only. If participant responses to questions are permitted, you should only make comments that are </a:t>
            </a:r>
            <a:r>
              <a:rPr lang="en-GB" sz="1800" dirty="0"/>
              <a:t>relevant</a:t>
            </a:r>
            <a:r>
              <a:rPr lang="en-GB" sz="1800" b="0" dirty="0"/>
              <a:t> to the question being asked.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1: Flipping the Classroom with Messaging (Côte d’Ivoire)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62750"/>
            <a:ext cx="8206633" cy="500483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/>
              <a:t>By </a:t>
            </a:r>
            <a:r>
              <a:rPr lang="en-US" sz="3200" dirty="0" err="1"/>
              <a:t>Soro</a:t>
            </a:r>
            <a:endParaRPr lang="en-US" sz="3200" dirty="0"/>
          </a:p>
          <a:p>
            <a:r>
              <a:rPr lang="en-US" sz="2400" dirty="0"/>
              <a:t>Context: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Rural schools: 60–100 learners per class,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very few resources.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Mobile phones banned inside school but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widely owned or share one phone outside.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Introduced WhatsApp group to reach learning beyond school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3774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Strategies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998" y="1007165"/>
            <a:ext cx="9980245" cy="50048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 he did: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kern="0" dirty="0">
                <a:ea typeface="Times New Roman"/>
                <a:cs typeface="Times New Roman"/>
              </a:rPr>
              <a:t>Created</a:t>
            </a:r>
            <a:r>
              <a:rPr lang="en-US" b="0" kern="0" dirty="0">
                <a:ea typeface="Times New Roman"/>
                <a:cs typeface="Times New Roman"/>
              </a:rPr>
              <a:t> WhatsApp groups via class delegates </a:t>
            </a:r>
            <a:endParaRPr lang="en-US" b="0" kern="100" dirty="0">
              <a:ea typeface="Calibri"/>
              <a:cs typeface="Times New Roman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kern="0" dirty="0">
                <a:ea typeface="Times New Roman"/>
                <a:cs typeface="Times New Roman"/>
              </a:rPr>
              <a:t>Shared: </a:t>
            </a:r>
            <a:endParaRPr lang="en-US" kern="100" dirty="0">
              <a:ea typeface="Calibri"/>
              <a:cs typeface="Times New Roman"/>
            </a:endParaRPr>
          </a:p>
          <a:p>
            <a:pPr marL="457200" marR="0"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200" b="0" kern="0" dirty="0">
                <a:solidFill>
                  <a:schemeClr val="tx2"/>
                </a:solidFill>
                <a:ea typeface="Times New Roman"/>
                <a:cs typeface="Times New Roman"/>
              </a:rPr>
              <a:t>1. Short You tube videos (grammar, pronunciation) </a:t>
            </a:r>
            <a:endParaRPr lang="en-US" sz="2200" b="0" kern="1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457200" marR="0"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200" b="0" kern="0" dirty="0">
                <a:solidFill>
                  <a:schemeClr val="tx2"/>
                </a:solidFill>
                <a:ea typeface="Times New Roman"/>
                <a:cs typeface="Times New Roman"/>
              </a:rPr>
              <a:t>2. Links-free Learning apps (</a:t>
            </a:r>
            <a:r>
              <a:rPr lang="en-US" sz="2200" b="0" kern="0" dirty="0" err="1">
                <a:solidFill>
                  <a:schemeClr val="tx2"/>
                </a:solidFill>
                <a:ea typeface="Times New Roman"/>
                <a:cs typeface="Times New Roman"/>
              </a:rPr>
              <a:t>Duolingo</a:t>
            </a:r>
            <a:r>
              <a:rPr lang="en-US" sz="2200" b="0" kern="0" dirty="0">
                <a:solidFill>
                  <a:schemeClr val="tx2"/>
                </a:solidFill>
                <a:ea typeface="Times New Roman"/>
                <a:cs typeface="Times New Roman"/>
              </a:rPr>
              <a:t>, British Council) </a:t>
            </a:r>
            <a:endParaRPr lang="en-US" sz="2200" b="0" kern="100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 marL="457200" marR="0"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200" b="0" kern="100" dirty="0">
                <a:solidFill>
                  <a:schemeClr val="tx2"/>
                </a:solidFill>
                <a:ea typeface="Times New Roman"/>
                <a:cs typeface="Times New Roman"/>
              </a:rPr>
              <a:t>3. Simple </a:t>
            </a:r>
            <a:r>
              <a:rPr lang="en-US" sz="2200" b="0" kern="0" dirty="0">
                <a:solidFill>
                  <a:schemeClr val="tx2"/>
                </a:solidFill>
                <a:ea typeface="Times New Roman"/>
                <a:cs typeface="Times New Roman"/>
              </a:rPr>
              <a:t>text summaries (low data option) </a:t>
            </a:r>
            <a:endParaRPr lang="en-US" sz="2200" b="0" kern="1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kern="0" dirty="0">
                <a:ea typeface="Times New Roman"/>
                <a:cs typeface="Times New Roman"/>
              </a:rPr>
              <a:t>Used Flipped Learning Approach (</a:t>
            </a:r>
            <a:r>
              <a:rPr lang="en-US" b="0" kern="0" dirty="0">
                <a:ea typeface="Times New Roman"/>
                <a:cs typeface="Times New Roman"/>
              </a:rPr>
              <a:t>before class)</a:t>
            </a:r>
            <a:endParaRPr lang="en-US" kern="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solidFill>
                  <a:schemeClr val="accent3"/>
                </a:solidFill>
              </a:rPr>
              <a:t>Which of these strategies have you tried for your context 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n-US" b="0" kern="0" dirty="0">
              <a:ea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6509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543284"/>
            <a:ext cx="10944000" cy="792000"/>
          </a:xfrm>
        </p:spPr>
        <p:txBody>
          <a:bodyPr/>
          <a:lstStyle/>
          <a:p>
            <a:r>
              <a:rPr lang="en-US" dirty="0"/>
              <a:t>Challenges &amp;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000" y="1075502"/>
            <a:ext cx="8878815" cy="5782498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0" kern="100" dirty="0">
                <a:ea typeface="Calibri"/>
                <a:cs typeface="Times New Roman"/>
              </a:rPr>
              <a:t>Unreliable internet and expensive data→ low-data content + text summaries 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0" kern="100" dirty="0">
                <a:ea typeface="Calibri"/>
                <a:cs typeface="Times New Roman"/>
              </a:rPr>
              <a:t>New to online platforms → step-by-step guidance 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0" kern="100" dirty="0">
                <a:ea typeface="Calibri"/>
                <a:cs typeface="Times New Roman"/>
              </a:rPr>
              <a:t>Initial doubts from parents and school leaders → Communicate via meetings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kern="100" dirty="0">
                <a:ea typeface="Calibri"/>
                <a:cs typeface="Times New Roman"/>
              </a:rPr>
              <a:t>Impact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0" kern="100" dirty="0">
                <a:ea typeface="Calibri"/>
                <a:cs typeface="Times New Roman"/>
              </a:rPr>
              <a:t>Increased motivation and confidence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0" kern="100" dirty="0">
                <a:ea typeface="Calibri"/>
                <a:cs typeface="Times New Roman"/>
              </a:rPr>
              <a:t>Collaborative learning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0" kern="100" dirty="0">
                <a:ea typeface="Calibri"/>
                <a:cs typeface="Times New Roman"/>
              </a:rPr>
              <a:t>Better lesson preparation 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0" kern="100" dirty="0">
                <a:ea typeface="Calibri"/>
                <a:cs typeface="Times New Roman"/>
              </a:rPr>
              <a:t>Stronger acceptance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u="sng" kern="100" dirty="0">
                <a:solidFill>
                  <a:schemeClr val="accent2"/>
                </a:solidFill>
                <a:ea typeface="Calibri"/>
                <a:cs typeface="Times New Roman"/>
              </a:rPr>
              <a:t>Key Insight</a:t>
            </a:r>
            <a:r>
              <a:rPr lang="en-GB" kern="100" dirty="0">
                <a:solidFill>
                  <a:schemeClr val="accent2"/>
                </a:solidFill>
                <a:ea typeface="Calibri"/>
                <a:cs typeface="Times New Roman"/>
              </a:rPr>
              <a:t>: Simple tools like WhatsApp can enable flipped learning even with limited resources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b="0" kern="100" dirty="0">
              <a:ea typeface="Calibri"/>
              <a:cs typeface="Times New Roman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b="0" kern="100" dirty="0"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6023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999" y="281426"/>
            <a:ext cx="10944000" cy="672730"/>
          </a:xfrm>
        </p:spPr>
        <p:txBody>
          <a:bodyPr/>
          <a:lstStyle/>
          <a:p>
            <a:r>
              <a:rPr lang="en-US" dirty="0"/>
              <a:t>Case Study 2: Balancing High-Tech &amp; Low-Tech (Nigeria)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565" y="808382"/>
            <a:ext cx="11529392" cy="58033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By Dr. Cynthia</a:t>
            </a:r>
          </a:p>
          <a:p>
            <a:r>
              <a:rPr lang="en-US" dirty="0"/>
              <a:t>Context: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Urban: University students (good internet access)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Rural: Low-resource learners (little/no internet) 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Goal: Ensure equitable access for all learners</a:t>
            </a:r>
          </a:p>
          <a:p>
            <a:pPr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dirty="0"/>
              <a:t>What Happens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dirty="0"/>
              <a:t>Tools for Urban: WhatsApp → for collaboration &amp; feedback ,   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Google Docs → for writing practice 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Google Forms → for assessments (with audio)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solidFill>
                  <a:schemeClr val="accent2"/>
                </a:solidFill>
              </a:rPr>
              <a:t>Used Blended Learning Approach + Flipped Learning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Tools for Rural Learners: Content pre-loaded on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0" dirty="0"/>
              <a:t>Offline learning (Kolibri, SD cards),  Voice recordings on SD cards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0" dirty="0"/>
              <a:t>Used Phones for SMS quizzes with feedback , Community and parent support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89479" y="891756"/>
            <a:ext cx="2747228" cy="5216870"/>
          </a:xfrm>
        </p:spPr>
        <p:txBody>
          <a:bodyPr/>
          <a:lstStyle/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Do you have similar experiences in your context for ensuring equitable access like Dr. Cynthia?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12038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662191"/>
          </a:xfrm>
        </p:spPr>
        <p:txBody>
          <a:bodyPr/>
          <a:lstStyle/>
          <a:p>
            <a:r>
              <a:rPr lang="en-US" dirty="0"/>
              <a:t>Challenges &amp;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66191"/>
            <a:ext cx="7050157" cy="4845809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 No internet → Offline tools (SD cards, </a:t>
            </a:r>
            <a:r>
              <a:rPr lang="en-US" sz="2000" b="0" dirty="0" err="1"/>
              <a:t>Kolibri</a:t>
            </a:r>
            <a:r>
              <a:rPr lang="en-US" sz="2000" b="0" dirty="0"/>
              <a:t>, SMS)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High SMS cost → Bulk SMS messaging system (low cost)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Distractions online → Structured tasks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Learning difficulties → Audio support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 dirty="0">
                <a:ea typeface="Times New Roman"/>
                <a:cs typeface="Times New Roman"/>
              </a:rPr>
              <a:t>Impact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0" dirty="0"/>
              <a:t>Improved exam pass rates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0" dirty="0"/>
              <a:t>Better literacy and numeracy skills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0" dirty="0"/>
              <a:t>Increased participation (even  shy learners)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0" dirty="0"/>
              <a:t>Significant grammar improvement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en-US" sz="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4956" y="1166191"/>
            <a:ext cx="4452731" cy="4500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sz="2400" dirty="0">
                <a:solidFill>
                  <a:schemeClr val="accent3"/>
                </a:solidFill>
              </a:rPr>
              <a:t>What is your challenge in your school context?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97161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44974"/>
            <a:ext cx="10944000" cy="540208"/>
          </a:xfrm>
        </p:spPr>
        <p:txBody>
          <a:bodyPr/>
          <a:lstStyle/>
          <a:p>
            <a:r>
              <a:rPr lang="en-US" dirty="0"/>
              <a:t>Case Study 3: Blended Learning for Teachers (Ethiopia)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565" y="1044208"/>
            <a:ext cx="11194435" cy="4800001"/>
          </a:xfrm>
        </p:spPr>
        <p:txBody>
          <a:bodyPr/>
          <a:lstStyle/>
          <a:p>
            <a:r>
              <a:rPr lang="en-US" dirty="0"/>
              <a:t>By Dr. </a:t>
            </a:r>
            <a:r>
              <a:rPr lang="en-US" dirty="0" err="1"/>
              <a:t>Teshome</a:t>
            </a:r>
            <a:r>
              <a:rPr lang="en-US" dirty="0"/>
              <a:t> Bekele Sime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Context:  </a:t>
            </a:r>
            <a:r>
              <a:rPr lang="en-US" b="0" dirty="0">
                <a:ea typeface="Times New Roman"/>
                <a:cs typeface="Times New Roman"/>
              </a:rPr>
              <a:t>Limited resources and weak internet 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ea typeface="Times New Roman"/>
                <a:cs typeface="Times New Roman"/>
              </a:rPr>
              <a:t>Teacher training environment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ea typeface="Times New Roman"/>
                <a:cs typeface="Times New Roman"/>
              </a:rPr>
              <a:t>Need for flexible learning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Used Blended Learning Approach( face-to-face +online)</a:t>
            </a:r>
          </a:p>
          <a:p>
            <a:r>
              <a:rPr lang="en-US" dirty="0">
                <a:solidFill>
                  <a:schemeClr val="accent2"/>
                </a:solidFill>
              </a:rPr>
              <a:t>What happens </a:t>
            </a:r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/>
              <a:t>Used </a:t>
            </a:r>
            <a:r>
              <a:rPr lang="en-US" dirty="0"/>
              <a:t>Google Classroom </a:t>
            </a:r>
            <a:r>
              <a:rPr lang="en-US" b="0" dirty="0"/>
              <a:t>as main platform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Stream (announcements)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Classwork (materials)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People (grouping learners)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Grades (feedback)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66454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Strategy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051" y="993913"/>
            <a:ext cx="10866783" cy="55394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0" dirty="0"/>
              <a:t>• Combine face-to-face + online learning</a:t>
            </a:r>
            <a:br>
              <a:rPr lang="en-US" sz="2400" b="0" dirty="0"/>
            </a:br>
            <a:r>
              <a:rPr lang="en-US" sz="2400" b="0" dirty="0"/>
              <a:t>• Collaborative writing in Google Docs</a:t>
            </a:r>
            <a:br>
              <a:rPr lang="en-US" sz="2400" b="0" dirty="0"/>
            </a:br>
            <a:r>
              <a:rPr lang="en-US" sz="2400" b="0" dirty="0"/>
              <a:t>• Peer and teacher feedback</a:t>
            </a:r>
          </a:p>
          <a:p>
            <a:r>
              <a:rPr lang="en-US" sz="2400" dirty="0"/>
              <a:t>Impact &amp;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0" dirty="0"/>
              <a:t>Improved writing and speaking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Increased motivation and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Strong collaboration among learners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Faster and safer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Improved digital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Brought Equity: Greater participation (especially quieter students)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0" dirty="0">
                <a:ea typeface="Times New Roman"/>
                <a:cs typeface="Times New Roman"/>
              </a:rPr>
              <a:t>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24079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622435"/>
          </a:xfrm>
        </p:spPr>
        <p:txBody>
          <a:bodyPr/>
          <a:lstStyle/>
          <a:p>
            <a:r>
              <a:rPr lang="en-US" dirty="0">
                <a:ea typeface="Times New Roman"/>
                <a:cs typeface="Times New Roman"/>
              </a:rPr>
              <a:t>Challenges &amp; Solutions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999" y="1126435"/>
            <a:ext cx="7824670" cy="489005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Limited access to devices → use peer support, Share device, printed materials for those without devices.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Limited internet → Download in public Wi-Fi  and work offline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 proficiency →students revisit instructions, use translation tools online </a:t>
            </a:r>
            <a:endParaRPr lang="en-US" b="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endParaRPr lang="en-US" sz="1100" dirty="0">
              <a:solidFill>
                <a:schemeClr val="accent3"/>
              </a:solidFill>
            </a:endParaRPr>
          </a:p>
          <a:p>
            <a:r>
              <a:rPr lang="en-US" sz="2800" dirty="0">
                <a:solidFill>
                  <a:schemeClr val="accent3"/>
                </a:solidFill>
              </a:rPr>
              <a:t>What common challenges appeared across the three case studies?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</a:rPr>
              <a:t>Let’s see your reflection in the chat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71578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lessons can we learn from these case studies?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729" y="1193948"/>
            <a:ext cx="10086262" cy="4246153"/>
          </a:xfrm>
          <a:solidFill>
            <a:schemeClr val="bg1"/>
          </a:solidFill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Start with the Context, Not Technology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Tools must match </a:t>
            </a:r>
            <a:r>
              <a:rPr lang="en-US" sz="2400" b="0" dirty="0"/>
              <a:t>learners’ realities (devices, internet, digital skills)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Flipped learning </a:t>
            </a:r>
            <a:r>
              <a:rPr lang="en-US" sz="2400" b="0" dirty="0"/>
              <a:t>improves preparation and participation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Blended learning supports flexibility, inclusion, and independent learning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Even simple tools (SMS, offline apps) can create powerful impact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Equity Requires Mixing High-Tech and Low-Tech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Building trust and communication with parents and communities strengthens 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28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ACBF7-B1E0-3DD7-61D7-587C87BA51D2}"/>
              </a:ext>
            </a:extLst>
          </p:cNvPr>
          <p:cNvSpPr txBox="1"/>
          <p:nvPr/>
        </p:nvSpPr>
        <p:spPr>
          <a:xfrm>
            <a:off x="600000" y="5617381"/>
            <a:ext cx="891439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</a:rPr>
              <a:t>Let’s not flip or blend what we won’t support, and never use tools our learners cannot access.’</a:t>
            </a:r>
          </a:p>
        </p:txBody>
      </p:sp>
    </p:spTree>
    <p:extLst>
      <p:ext uri="{BB962C8B-B14F-4D97-AF65-F5344CB8AC3E}">
        <p14:creationId xmlns:p14="http://schemas.microsoft.com/office/powerpoint/2010/main" val="2196396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999" y="504000"/>
            <a:ext cx="11318713" cy="792000"/>
          </a:xfrm>
        </p:spPr>
        <p:txBody>
          <a:bodyPr/>
          <a:lstStyle/>
          <a:p>
            <a:r>
              <a:rPr lang="en-US" sz="2800" dirty="0"/>
              <a:t>Takeaway Tips: Try out in class before Friday Telegram 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999" y="1386973"/>
            <a:ext cx="9158610" cy="4965078"/>
          </a:xfrm>
        </p:spPr>
        <p:txBody>
          <a:bodyPr/>
          <a:lstStyle/>
          <a:p>
            <a:pPr lvl="0"/>
            <a:r>
              <a:rPr lang="en-US" dirty="0"/>
              <a:t>1</a:t>
            </a:r>
            <a:r>
              <a:rPr lang="en-US" b="0" dirty="0"/>
              <a:t>. </a:t>
            </a:r>
            <a:r>
              <a:rPr lang="en-US" dirty="0"/>
              <a:t>Start with your context in mind</a:t>
            </a:r>
            <a:r>
              <a:rPr lang="en-US" b="0" dirty="0"/>
              <a:t> – Pick one tool learners can actually use</a:t>
            </a:r>
          </a:p>
          <a:p>
            <a:pPr lvl="0"/>
            <a:r>
              <a:rPr lang="en-US" b="0" dirty="0"/>
              <a:t>2. </a:t>
            </a:r>
            <a:r>
              <a:rPr lang="en-US" dirty="0"/>
              <a:t>Flip one lesson </a:t>
            </a:r>
            <a:r>
              <a:rPr lang="en-US" b="0" dirty="0"/>
              <a:t>– Share a short video/text via WhatsApp or print before class</a:t>
            </a:r>
          </a:p>
          <a:p>
            <a:pPr lvl="0"/>
            <a:r>
              <a:rPr lang="en-US" b="0" dirty="0"/>
              <a:t>3. </a:t>
            </a:r>
            <a:r>
              <a:rPr lang="en-US" dirty="0"/>
              <a:t>Blend one activity </a:t>
            </a:r>
            <a:r>
              <a:rPr lang="en-US" b="0" dirty="0"/>
              <a:t>– Use Google Docs for peer feedback or SMS for quick quizzes</a:t>
            </a:r>
          </a:p>
          <a:p>
            <a:pPr lvl="0"/>
            <a:r>
              <a:rPr lang="en-US" b="0" dirty="0"/>
              <a:t>4. </a:t>
            </a:r>
            <a:r>
              <a:rPr lang="en-US" dirty="0"/>
              <a:t>Involve others </a:t>
            </a:r>
            <a:r>
              <a:rPr lang="en-US" b="0" dirty="0"/>
              <a:t>– Ask a class delegate to help or inform parents </a:t>
            </a:r>
          </a:p>
          <a:p>
            <a:r>
              <a:rPr lang="en-US" dirty="0">
                <a:solidFill>
                  <a:schemeClr val="accent3"/>
                </a:solidFill>
              </a:rPr>
              <a:t>Try these tips, join the English Connects COP and share your classroom stories this Friday! </a:t>
            </a:r>
          </a:p>
          <a:p>
            <a:r>
              <a:rPr lang="en-US" dirty="0">
                <a:solidFill>
                  <a:schemeClr val="accent3"/>
                </a:solidFill>
              </a:rPr>
              <a:t>Let’s make flipped and blended learning a seamless part of our teaching so every student can shine.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5136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8000" y="1512000"/>
            <a:ext cx="8646019" cy="4500000"/>
          </a:xfrm>
        </p:spPr>
        <p:txBody>
          <a:bodyPr/>
          <a:lstStyle/>
          <a:p>
            <a:pPr algn="just"/>
            <a:r>
              <a:rPr lang="en-GB" sz="1800" b="0" dirty="0"/>
              <a:t>5. The British Council is committed to providing a </a:t>
            </a:r>
            <a:r>
              <a:rPr lang="en-GB" sz="1800" dirty="0"/>
              <a:t>safe environment </a:t>
            </a:r>
            <a:r>
              <a:rPr lang="en-GB" sz="1800" b="0" dirty="0"/>
              <a:t>for everyone we work with so that they are able to participate to their fullest.</a:t>
            </a:r>
          </a:p>
          <a:p>
            <a:pPr algn="just"/>
            <a:r>
              <a:rPr lang="en-GB" sz="1800" b="0" dirty="0"/>
              <a:t>If you have any </a:t>
            </a:r>
            <a:r>
              <a:rPr lang="en-GB" sz="1800" dirty="0"/>
              <a:t>comments</a:t>
            </a:r>
            <a:r>
              <a:rPr lang="en-GB" sz="1800" b="0" dirty="0"/>
              <a:t>, </a:t>
            </a:r>
            <a:r>
              <a:rPr lang="en-GB" sz="1800" dirty="0"/>
              <a:t>complaints</a:t>
            </a:r>
            <a:r>
              <a:rPr lang="en-GB" sz="1800" b="0" dirty="0"/>
              <a:t> or </a:t>
            </a:r>
            <a:r>
              <a:rPr lang="en-GB" sz="1800" dirty="0"/>
              <a:t>concerns</a:t>
            </a:r>
            <a:r>
              <a:rPr lang="en-GB" sz="1800" b="0" dirty="0"/>
              <a:t> related to safety, please contact our </a:t>
            </a:r>
            <a:r>
              <a:rPr lang="en-GB" sz="1800" dirty="0"/>
              <a:t>focal point </a:t>
            </a:r>
            <a:r>
              <a:rPr lang="en-GB" sz="1800" b="0" dirty="0"/>
              <a:t>for this event/training session </a:t>
            </a:r>
            <a:r>
              <a:rPr lang="en-GB" sz="1800" dirty="0"/>
              <a:t>Michelle Thiongane </a:t>
            </a:r>
            <a:r>
              <a:rPr lang="en-GB" sz="1800" b="0" dirty="0"/>
              <a:t>at </a:t>
            </a:r>
            <a:r>
              <a:rPr lang="en-GB" sz="1800" b="0" dirty="0">
                <a:hlinkClick r:id="rId3"/>
              </a:rPr>
              <a:t>michelle.thiongane@britishcouncil.org</a:t>
            </a:r>
            <a:r>
              <a:rPr lang="en-GB" sz="1800" b="0" dirty="0"/>
              <a:t> </a:t>
            </a:r>
          </a:p>
          <a:p>
            <a:pPr algn="just"/>
            <a:r>
              <a:rPr lang="en-GB" sz="1800" b="0" dirty="0"/>
              <a:t>Alternatively, you can report any </a:t>
            </a:r>
            <a:r>
              <a:rPr lang="en-GB" sz="1800" dirty="0"/>
              <a:t>concerns</a:t>
            </a:r>
            <a:r>
              <a:rPr lang="en-GB" sz="1800" b="0" dirty="0"/>
              <a:t>, </a:t>
            </a:r>
            <a:r>
              <a:rPr lang="en-GB" sz="1800" dirty="0"/>
              <a:t>issues</a:t>
            </a:r>
            <a:r>
              <a:rPr lang="en-GB" sz="1800" b="0" dirty="0"/>
              <a:t> or </a:t>
            </a:r>
            <a:r>
              <a:rPr lang="en-GB" sz="1800" dirty="0"/>
              <a:t>complaints</a:t>
            </a:r>
            <a:r>
              <a:rPr lang="en-GB" sz="1800" b="0" dirty="0"/>
              <a:t> that you have by email, letter or telephone. Please write to </a:t>
            </a:r>
            <a:r>
              <a:rPr lang="en-GB" sz="1800" b="0" dirty="0">
                <a:hlinkClick r:id="rId4"/>
              </a:rPr>
              <a:t>Englishconnects@britishcouncil.org</a:t>
            </a:r>
            <a:r>
              <a:rPr lang="en-GB" sz="1800" b="0" dirty="0"/>
              <a:t>  </a:t>
            </a:r>
          </a:p>
          <a:p>
            <a:pPr algn="just"/>
            <a:r>
              <a:rPr lang="en-GB" sz="1800" b="0" dirty="0"/>
              <a:t>These will be dealt with in the </a:t>
            </a:r>
            <a:r>
              <a:rPr lang="en-GB" sz="1800" dirty="0"/>
              <a:t>strictest confidence </a:t>
            </a:r>
            <a:r>
              <a:rPr lang="en-GB" sz="1800" b="0" dirty="0"/>
              <a:t>in line with our </a:t>
            </a:r>
            <a:r>
              <a:rPr lang="en-GB" sz="1800" dirty="0"/>
              <a:t>safeguarding policies </a:t>
            </a:r>
            <a:r>
              <a:rPr lang="en-GB" sz="1800" b="0" dirty="0"/>
              <a:t>for children and adults.</a:t>
            </a:r>
          </a:p>
          <a:p>
            <a:pPr algn="just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26E5-C4DD-CD47-72D8-0FF08454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38B9D-A3D2-A83D-529F-500C9A555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https://www.facebook.com/TeachingEnglish.BritishCouncil/posts/what-is-flipped-learninghere-maria-and-majo-explain-what-it-is-and-how-teachers-/671042711731884/</a:t>
            </a:r>
            <a:r>
              <a:rPr lang="en-US" sz="16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https://www.britishcouncil.org/voices-magazine/how-flip-classroom-using-game-based-learning</a:t>
            </a:r>
            <a:r>
              <a:rPr lang="en-US" sz="16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3344D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</a:t>
            </a:r>
            <a:r>
              <a:rPr lang="en-US" sz="1600" b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britishcoun-flip-classroom-using-game-based-learning</a:t>
            </a:r>
            <a:r>
              <a:rPr lang="en-US" sz="16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3344D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</a:t>
            </a:r>
            <a:r>
              <a:rPr lang="en-US" sz="1600" b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yzMFdDT6FSA</a:t>
            </a:r>
            <a:r>
              <a:rPr lang="en-US" sz="16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3344D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https://www.britishcouncil.in/blog/</a:t>
            </a:r>
            <a:r>
              <a:rPr lang="en-US" sz="1600" b="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experimenting-flipped-learning-young-learners</a:t>
            </a:r>
            <a:r>
              <a:rPr lang="en-US" sz="16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3344D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https://www.teachingenglish.org.uk/professional-development/teachers/</a:t>
            </a:r>
            <a:r>
              <a:rPr lang="en-US" sz="1600" b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using-digital-technologies</a:t>
            </a:r>
            <a:endParaRPr lang="en-U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0" dirty="0">
                <a:sym typeface="+mn-ea"/>
                <a:hlinkClick r:id="rId8"/>
              </a:rPr>
              <a:t>https://africa.teachingenglish.org.uk/education/publications-research/teaching-and-learning-with-technology-sub-saharan-africa</a:t>
            </a:r>
            <a:r>
              <a:rPr lang="en-US" altLang="en-US" sz="1600" b="0" dirty="0">
                <a:sym typeface="+mn-ea"/>
              </a:rPr>
              <a:t> </a:t>
            </a:r>
            <a:endParaRPr lang="en-U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C37D-4EDD-28C6-93A9-8EAD9408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612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</a:t>
            </a:r>
            <a:r>
              <a:rPr lang="en-US" dirty="0"/>
              <a:t> you</a:t>
            </a:r>
            <a:br>
              <a:rPr lang="en-US" dirty="0"/>
            </a:br>
            <a:r>
              <a:rPr lang="en-US" dirty="0"/>
              <a:t>Any questions?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Unlock your professional growth with the English Connects Community of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b="0" dirty="0"/>
              <a:t>TeachingEnglish supports a vibrant Community of Practice connecting teachers and teacher educators across the region through the </a:t>
            </a:r>
            <a:r>
              <a:rPr lang="en-GB" dirty="0"/>
              <a:t>Telegram</a:t>
            </a:r>
            <a:r>
              <a:rPr lang="en-GB" b="0" dirty="0"/>
              <a:t> app. This group serves as a dynamic hub for sharing innovative teaching practices, exploring educational trends, and collaborating on impactful projects. Join us today: </a:t>
            </a:r>
            <a:r>
              <a:rPr lang="en-GB" b="0" i="0" u="none" strike="noStrike" baseline="0" dirty="0">
                <a:latin typeface="British Council Sans" panose="020B0504020202020204" pitchFamily="34" charset="0"/>
              </a:rPr>
              <a:t> </a:t>
            </a:r>
            <a:r>
              <a:rPr lang="en-GB" b="1" i="0" u="sng" strike="noStrike" baseline="0" dirty="0">
                <a:latin typeface="British Council Sans" panose="020B0504020202020204" pitchFamily="34" charset="0"/>
              </a:rPr>
              <a:t>https://bit.ly/4lgZMm8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US" smtClean="0"/>
              <a:t>32</a:t>
            </a:fld>
            <a:endParaRPr lang="en-US"/>
          </a:p>
        </p:txBody>
      </p:sp>
      <p:pic>
        <p:nvPicPr>
          <p:cNvPr id="2" name="Picture 1" descr="A screenshot of a cell phone&#10;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00181" y="1489653"/>
            <a:ext cx="2242159" cy="48643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674560"/>
          </a:xfrm>
        </p:spPr>
        <p:txBody>
          <a:bodyPr/>
          <a:lstStyle/>
          <a:p>
            <a:r>
              <a:rPr lang="en-US" dirty="0">
                <a:sym typeface="+mn-ea"/>
              </a:rPr>
              <a:t>Pre-webinar polls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694" y="1178560"/>
            <a:ext cx="5302777" cy="4500245"/>
          </a:xfrm>
        </p:spPr>
        <p:txBody>
          <a:bodyPr/>
          <a:lstStyle/>
          <a:p>
            <a:r>
              <a:rPr lang="en-US" altLang="en-US" sz="2000" dirty="0">
                <a:sym typeface="+mn-ea"/>
              </a:rPr>
              <a:t>How familiar are you with Flipped learning or Blended Learning approaches?</a:t>
            </a:r>
            <a:endParaRPr lang="en-US" altLang="en-US" sz="2000" dirty="0"/>
          </a:p>
          <a:p>
            <a:pPr marL="457200" indent="-457200">
              <a:buAutoNum type="alphaUcPeriod"/>
            </a:pPr>
            <a:r>
              <a:rPr lang="en-US" altLang="en-US" sz="2000" dirty="0">
                <a:sym typeface="+mn-ea"/>
              </a:rPr>
              <a:t>Very familiar – </a:t>
            </a:r>
            <a:r>
              <a:rPr lang="en-US" altLang="en-US" sz="2000" b="0" dirty="0">
                <a:sym typeface="+mn-ea"/>
              </a:rPr>
              <a:t>I already use them regularly </a:t>
            </a:r>
            <a:r>
              <a:rPr lang="en-US" altLang="en-US" sz="2000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1%</a:t>
            </a:r>
          </a:p>
          <a:p>
            <a:pPr marL="457200" indent="-457200">
              <a:buAutoNum type="alphaUcPeriod"/>
            </a:pPr>
            <a:r>
              <a:rPr lang="en-US" altLang="en-US" sz="2000" dirty="0">
                <a:sym typeface="+mn-ea"/>
              </a:rPr>
              <a:t>Somewhat familiar – </a:t>
            </a:r>
            <a:r>
              <a:rPr lang="en-US" altLang="en-US" sz="2000" b="0" dirty="0">
                <a:sym typeface="+mn-ea"/>
              </a:rPr>
              <a:t>I understand the idea but need more practice </a:t>
            </a:r>
            <a:r>
              <a:rPr lang="en-US" altLang="en-US" sz="2000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0%</a:t>
            </a:r>
          </a:p>
          <a:p>
            <a:pPr marL="457200" indent="-457200">
              <a:buAutoNum type="alphaUcPeriod"/>
            </a:pPr>
            <a:r>
              <a:rPr lang="en-US" altLang="en-US" sz="2000" dirty="0">
                <a:sym typeface="+mn-ea"/>
              </a:rPr>
              <a:t>Not very familiar – </a:t>
            </a:r>
            <a:r>
              <a:rPr lang="en-US" altLang="en-US" sz="2000" b="0" dirty="0">
                <a:sym typeface="+mn-ea"/>
              </a:rPr>
              <a:t>I’ve heard about them but never tried </a:t>
            </a:r>
            <a:r>
              <a:rPr lang="en-US" altLang="en-US" sz="2000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33%</a:t>
            </a:r>
          </a:p>
          <a:p>
            <a:pPr marL="457200" indent="-457200">
              <a:buAutoNum type="alphaUcPeriod"/>
            </a:pPr>
            <a:r>
              <a:rPr lang="en-US" altLang="en-US" sz="2000" dirty="0">
                <a:sym typeface="+mn-ea"/>
              </a:rPr>
              <a:t>Not familiar at all – </a:t>
            </a:r>
            <a:r>
              <a:rPr lang="en-US" altLang="en-US" sz="2000" b="0" dirty="0">
                <a:sym typeface="+mn-ea"/>
              </a:rPr>
              <a:t>This is new to me </a:t>
            </a:r>
            <a:r>
              <a:rPr lang="en-US" altLang="en-US" sz="2000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66%</a:t>
            </a:r>
          </a:p>
          <a:p>
            <a:pPr marL="457200" indent="-457200">
              <a:buAutoNum type="alphaUcPeriod"/>
            </a:pPr>
            <a:endParaRPr lang="en-US" altLang="en-US" sz="2000" b="0" dirty="0">
              <a:sym typeface="+mn-ea"/>
            </a:endParaRP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96000"/>
            <a:ext cx="5800165" cy="5277078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000" dirty="0">
                <a:sym typeface="+mn-ea"/>
              </a:rPr>
              <a:t>Which context best describes your current classroom teaching Realities?</a:t>
            </a:r>
          </a:p>
          <a:p>
            <a:r>
              <a:rPr lang="en-US" altLang="en-US" sz="2000" b="0" dirty="0">
                <a:sym typeface="+mn-ea"/>
              </a:rPr>
              <a:t>A. Strong internet access for most students </a:t>
            </a:r>
            <a:r>
              <a:rPr lang="en-US" altLang="en-US" sz="2000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60%</a:t>
            </a:r>
            <a:endParaRPr lang="en-US" altLang="en-US" sz="2000" b="0" dirty="0">
              <a:sym typeface="+mn-ea"/>
            </a:endParaRPr>
          </a:p>
          <a:p>
            <a:r>
              <a:rPr lang="en-US" altLang="en-US" sz="2000" b="0" dirty="0">
                <a:sym typeface="+mn-ea"/>
              </a:rPr>
              <a:t>B. Limited or inconsistent internet access </a:t>
            </a:r>
            <a:r>
              <a:rPr lang="en-US" altLang="en-US" sz="2000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20%</a:t>
            </a:r>
            <a:endParaRPr lang="en-US" altLang="en-US" sz="2000" b="0" dirty="0">
              <a:sym typeface="+mn-ea"/>
            </a:endParaRPr>
          </a:p>
          <a:p>
            <a:r>
              <a:rPr lang="en-US" altLang="en-US" sz="2000" b="0" dirty="0">
                <a:sym typeface="+mn-ea"/>
              </a:rPr>
              <a:t>C. Mostly offline / low-resource environment </a:t>
            </a:r>
            <a:r>
              <a:rPr lang="en-US" altLang="en-US" sz="2000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20%</a:t>
            </a:r>
            <a:endParaRPr lang="en-US" altLang="en-US" sz="2000" b="0" dirty="0">
              <a:sym typeface="+mn-ea"/>
            </a:endParaRPr>
          </a:p>
          <a:p>
            <a:r>
              <a:rPr lang="en-US" altLang="en-US" sz="2000" b="0" dirty="0">
                <a:sym typeface="+mn-ea"/>
              </a:rPr>
              <a:t>D. Mixed access (some students online, others not) </a:t>
            </a:r>
            <a:r>
              <a:rPr lang="en-US" altLang="en-US" sz="2000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0%</a:t>
            </a:r>
          </a:p>
          <a:p>
            <a:endParaRPr lang="en-US" altLang="en-US" sz="2000" b="0" dirty="0">
              <a:sym typeface="+mn-ea"/>
            </a:endParaRPr>
          </a:p>
          <a:p>
            <a:r>
              <a:rPr lang="en-US" altLang="en-US" sz="2000" b="0" dirty="0">
                <a:sym typeface="+mn-ea"/>
              </a:rPr>
              <a:t> </a:t>
            </a:r>
            <a:endParaRPr lang="en-US" altLang="en-US" sz="20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4</a:t>
            </a:fld>
            <a:endParaRPr lang="en-GB" noProof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speaker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94993" y="1080135"/>
            <a:ext cx="8800798" cy="4459274"/>
          </a:xfrm>
        </p:spPr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Teshome</a:t>
            </a:r>
            <a:r>
              <a:rPr lang="en-US" dirty="0"/>
              <a:t> Bekele </a:t>
            </a:r>
            <a:r>
              <a:rPr lang="en-US" b="0" dirty="0"/>
              <a:t>is an experienced educator and researcher at Hawassa College of Teacher Education in Ethiopia. His work centers on promoting effective use of digital tools, blended learning strategies, and learner-centered methodologies, particularly in resource-limited environments. </a:t>
            </a:r>
          </a:p>
          <a:p>
            <a:r>
              <a:rPr lang="en-US" b="0" dirty="0"/>
              <a:t>He is passionate about promoting how technology can be adapted to local contexts to create meaningful, accessible, and sustainable learning experiences. He also actively engages in professional development networks with English Connects </a:t>
            </a:r>
            <a:r>
              <a:rPr lang="en-US" b="0" dirty="0" err="1"/>
              <a:t>programmes</a:t>
            </a:r>
            <a:r>
              <a:rPr lang="en-US" b="0" dirty="0"/>
              <a:t> across Sub-Saharan Africa.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*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35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985" y="1296035"/>
            <a:ext cx="9180085" cy="4500245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Understand how Flipped and Blended Learning work in context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Explain why context matters in choosing digital tools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Reflect on challenges of adapting online tools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Identify practical strategies and tools from three African case studies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6</a:t>
            </a:fld>
            <a:endParaRPr lang="en-GB" noProof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4" y="1099931"/>
            <a:ext cx="7779026" cy="4912250"/>
          </a:xfrm>
        </p:spPr>
        <p:txBody>
          <a:bodyPr/>
          <a:lstStyle/>
          <a:p>
            <a:r>
              <a:rPr lang="en-US" altLang="en-US" sz="4800" dirty="0"/>
              <a:t>What comes to your mind when you think of </a:t>
            </a:r>
            <a:r>
              <a:rPr lang="en-US" altLang="en-US" sz="4800" dirty="0">
                <a:solidFill>
                  <a:schemeClr val="bg2">
                    <a:lumMod val="50000"/>
                  </a:schemeClr>
                </a:solidFill>
              </a:rPr>
              <a:t>Flipped Or Blended Learning?</a:t>
            </a:r>
          </a:p>
          <a:p>
            <a:endParaRPr lang="en-US" altLang="en-US" sz="3200" dirty="0">
              <a:solidFill>
                <a:schemeClr val="accent3"/>
              </a:solidFill>
            </a:endParaRPr>
          </a:p>
          <a:p>
            <a:r>
              <a:rPr lang="en-US" altLang="en-US" sz="3200" dirty="0">
                <a:solidFill>
                  <a:schemeClr val="accent3"/>
                </a:solidFill>
              </a:rPr>
              <a:t>Type in the chat what you think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7</a:t>
            </a:fld>
            <a:endParaRPr lang="en-GB" noProof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504000"/>
            <a:ext cx="11141427" cy="489913"/>
          </a:xfrm>
        </p:spPr>
        <p:txBody>
          <a:bodyPr/>
          <a:lstStyle/>
          <a:p>
            <a:r>
              <a:rPr lang="en-US" dirty="0"/>
              <a:t>Concepts of Flipped and Blended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192696"/>
            <a:ext cx="3183878" cy="5312275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Look at the pictures and describe what </a:t>
            </a:r>
            <a:r>
              <a:rPr lang="en-US" sz="2400" dirty="0">
                <a:solidFill>
                  <a:schemeClr val="accent3"/>
                </a:solidFill>
              </a:rPr>
              <a:t>Flipped Learning </a:t>
            </a:r>
            <a:r>
              <a:rPr lang="en-US" sz="2400" dirty="0"/>
              <a:t>mean to you. Which picture represents Flipped Learning? Which one is Blended Learning?</a:t>
            </a:r>
          </a:p>
          <a:p>
            <a:r>
              <a:rPr lang="en-US" altLang="en-US" sz="2400" dirty="0">
                <a:solidFill>
                  <a:schemeClr val="accent3"/>
                </a:solidFill>
              </a:rPr>
              <a:t>Please type in the chat: </a:t>
            </a:r>
            <a:r>
              <a:rPr lang="en-US" altLang="en-US" sz="2400" dirty="0" err="1">
                <a:solidFill>
                  <a:schemeClr val="accent3"/>
                </a:solidFill>
              </a:rPr>
              <a:t>eg</a:t>
            </a:r>
            <a:r>
              <a:rPr lang="en-US" altLang="en-US" sz="2400" dirty="0">
                <a:solidFill>
                  <a:schemeClr val="accent3"/>
                </a:solidFill>
              </a:rPr>
              <a:t> Picture 1 FL, Picture 2 FL</a:t>
            </a:r>
          </a:p>
          <a:p>
            <a:endParaRPr lang="en-US" altLang="en-US" sz="2400" dirty="0">
              <a:solidFill>
                <a:schemeClr val="accent3"/>
              </a:solidFill>
            </a:endParaRP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6146" name="Picture 2" descr="A close-up of a poster portraying blended and flipped learning scenari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51" y="1192696"/>
            <a:ext cx="8250219" cy="398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09223" y="5592586"/>
            <a:ext cx="36443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Image generated using </a:t>
            </a:r>
            <a:r>
              <a:rPr lang="en-US" sz="1000" i="1" dirty="0" err="1"/>
              <a:t>ChatGPT</a:t>
            </a:r>
            <a:r>
              <a:rPr lang="en-US" sz="1000" i="1" dirty="0"/>
              <a:t>, 2026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4381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494723"/>
            <a:ext cx="10944000" cy="586515"/>
          </a:xfrm>
        </p:spPr>
        <p:txBody>
          <a:bodyPr/>
          <a:lstStyle/>
          <a:p>
            <a:r>
              <a:rPr lang="en-US" dirty="0"/>
              <a:t>Flipped Learning Vs Blended Learning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9</a:t>
            </a:fld>
            <a:endParaRPr lang="en-GB" noProof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266914"/>
              </p:ext>
            </p:extLst>
          </p:nvPr>
        </p:nvGraphicFramePr>
        <p:xfrm>
          <a:off x="384312" y="1051386"/>
          <a:ext cx="11641784" cy="539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6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Aspect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Flipped Learning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Blended Learning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2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idea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Reverses traditional teaching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 face-to-face + Online(not necessarily online)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3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Content learned at home (before class)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Learning happens both in &amp; outside classroom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0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Class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Used for practice, discussion, problem-solving, and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for teaching, and facilitation </a:t>
                      </a:r>
                      <a:r>
                        <a:rPr lang="en-US" sz="1600" b="1" baseline="0" dirty="0">
                          <a:latin typeface="+mn-lt"/>
                        </a:rPr>
                        <a:t>in </a:t>
                      </a:r>
                      <a:r>
                        <a:rPr lang="en-US" sz="1600" b="1" dirty="0">
                          <a:latin typeface="+mn-lt"/>
                        </a:rPr>
                        <a:t>different modes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Online</a:t>
                      </a:r>
                      <a:r>
                        <a:rPr lang="en-US" sz="16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Tech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used if materials are shared online.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Only needed if online tools/platforms are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5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Teachers 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Facilitator</a:t>
                      </a:r>
                      <a:r>
                        <a:rPr lang="en-US" altLang="en-US" sz="1600" b="1" baseline="0" dirty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 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during class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Facilitator in both in-person and other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0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Student’s role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content before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practice in class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after class)</a:t>
                      </a:r>
                      <a:endParaRPr lang="en-US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 panose="02020603050405020304"/>
                          <a:cs typeface="British Council Sans" panose="020B0604020202020204" charset="0"/>
                        </a:rPr>
                        <a:t>Highly flexible :Anytime, Anywhere &amp; their own pace</a:t>
                      </a:r>
                      <a:endParaRPr sz="1600" b="1" dirty="0">
                        <a:latin typeface="+mn-lt"/>
                        <a:ea typeface="Times New Roman" panose="02020603050405020304"/>
                        <a:cs typeface="British Council Sans" panose="020B060402020202020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8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Relationship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All Flipped Learning can be BL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 broader approach that may include FL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9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Advantage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Maximizes critical thinking time in class. For</a:t>
                      </a:r>
                      <a:r>
                        <a:rPr lang="en-US" sz="1600" b="1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disabilities: repeat the material several times 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Adapts to different contexts, resources</a:t>
                      </a:r>
                      <a:r>
                        <a:rPr lang="en-US" sz="1600" b="1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and learner needs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4312" y="6522446"/>
            <a:ext cx="11641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https://www.facebook.com/TeachingEnglish.BritishCouncil/posts/what-is-flipped-learninghere-maria-and-majo-explain-what-it-is-and-how-teachers-/671042711731884/</a:t>
            </a:r>
          </a:p>
        </p:txBody>
      </p:sp>
    </p:spTree>
    <p:extLst>
      <p:ext uri="{BB962C8B-B14F-4D97-AF65-F5344CB8AC3E}">
        <p14:creationId xmlns:p14="http://schemas.microsoft.com/office/powerpoint/2010/main" val="238719513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white">
  <a:themeElements>
    <a:clrScheme name="EP - TeachingEnglish">
      <a:dk1>
        <a:srgbClr val="000000"/>
      </a:dk1>
      <a:lt1>
        <a:srgbClr val="FFFFFF"/>
      </a:lt1>
      <a:dk2>
        <a:srgbClr val="230859"/>
      </a:dk2>
      <a:lt2>
        <a:srgbClr val="97DAFF"/>
      </a:lt2>
      <a:accent1>
        <a:srgbClr val="00DCFF"/>
      </a:accent1>
      <a:accent2>
        <a:srgbClr val="005CB9"/>
      </a:accent2>
      <a:accent3>
        <a:srgbClr val="FF00C8"/>
      </a:accent3>
      <a:accent4>
        <a:srgbClr val="00EDC3"/>
      </a:accent4>
      <a:accent5>
        <a:srgbClr val="5DEB4B"/>
      </a:accent5>
      <a:accent6>
        <a:srgbClr val="FF8200"/>
      </a:accent6>
      <a:hlink>
        <a:srgbClr val="3344DD"/>
      </a:hlink>
      <a:folHlink>
        <a:srgbClr val="005CB9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- indigo">
  <a:themeElements>
    <a:clrScheme name="EP - TeachingEnglish">
      <a:dk1>
        <a:srgbClr val="000000"/>
      </a:dk1>
      <a:lt1>
        <a:srgbClr val="FFFFFF"/>
      </a:lt1>
      <a:dk2>
        <a:srgbClr val="230859"/>
      </a:dk2>
      <a:lt2>
        <a:srgbClr val="97DAFF"/>
      </a:lt2>
      <a:accent1>
        <a:srgbClr val="00DCFF"/>
      </a:accent1>
      <a:accent2>
        <a:srgbClr val="005CB9"/>
      </a:accent2>
      <a:accent3>
        <a:srgbClr val="FF00C8"/>
      </a:accent3>
      <a:accent4>
        <a:srgbClr val="00EDC3"/>
      </a:accent4>
      <a:accent5>
        <a:srgbClr val="5DEB4B"/>
      </a:accent5>
      <a:accent6>
        <a:srgbClr val="FF8200"/>
      </a:accent6>
      <a:hlink>
        <a:srgbClr val="3344DD"/>
      </a:hlink>
      <a:folHlink>
        <a:srgbClr val="005CB9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itish Council">
  <a:themeElements>
    <a:clrScheme name="EP - TeachingEnglish">
      <a:dk1>
        <a:srgbClr val="000000"/>
      </a:dk1>
      <a:lt1>
        <a:srgbClr val="FFFFFF"/>
      </a:lt1>
      <a:dk2>
        <a:srgbClr val="230859"/>
      </a:dk2>
      <a:lt2>
        <a:srgbClr val="97DAFF"/>
      </a:lt2>
      <a:accent1>
        <a:srgbClr val="00DCFF"/>
      </a:accent1>
      <a:accent2>
        <a:srgbClr val="005CB9"/>
      </a:accent2>
      <a:accent3>
        <a:srgbClr val="FF00C8"/>
      </a:accent3>
      <a:accent4>
        <a:srgbClr val="00EDC3"/>
      </a:accent4>
      <a:accent5>
        <a:srgbClr val="5DEB4B"/>
      </a:accent5>
      <a:accent6>
        <a:srgbClr val="FF8200"/>
      </a:accent6>
      <a:hlink>
        <a:srgbClr val="3344DD"/>
      </a:hlink>
      <a:folHlink>
        <a:srgbClr val="005CB9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ritish Council">
  <a:themeElements>
    <a:clrScheme name="EP - TeachingEnglish">
      <a:dk1>
        <a:srgbClr val="000000"/>
      </a:dk1>
      <a:lt1>
        <a:srgbClr val="FFFFFF"/>
      </a:lt1>
      <a:dk2>
        <a:srgbClr val="230859"/>
      </a:dk2>
      <a:lt2>
        <a:srgbClr val="97DAFF"/>
      </a:lt2>
      <a:accent1>
        <a:srgbClr val="00DCFF"/>
      </a:accent1>
      <a:accent2>
        <a:srgbClr val="005CB9"/>
      </a:accent2>
      <a:accent3>
        <a:srgbClr val="FF00C8"/>
      </a:accent3>
      <a:accent4>
        <a:srgbClr val="00EDC3"/>
      </a:accent4>
      <a:accent5>
        <a:srgbClr val="5DEB4B"/>
      </a:accent5>
      <a:accent6>
        <a:srgbClr val="FF8200"/>
      </a:accent6>
      <a:hlink>
        <a:srgbClr val="3344DD"/>
      </a:hlink>
      <a:folHlink>
        <a:srgbClr val="005CB9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itish Council blank">
  <a:themeElements>
    <a:clrScheme name="EP - TeachingEnglish">
      <a:dk1>
        <a:srgbClr val="000000"/>
      </a:dk1>
      <a:lt1>
        <a:srgbClr val="FFFFFF"/>
      </a:lt1>
      <a:dk2>
        <a:srgbClr val="230859"/>
      </a:dk2>
      <a:lt2>
        <a:srgbClr val="97DAFF"/>
      </a:lt2>
      <a:accent1>
        <a:srgbClr val="00DCFF"/>
      </a:accent1>
      <a:accent2>
        <a:srgbClr val="005CB9"/>
      </a:accent2>
      <a:accent3>
        <a:srgbClr val="FF00C8"/>
      </a:accent3>
      <a:accent4>
        <a:srgbClr val="00EDC3"/>
      </a:accent4>
      <a:accent5>
        <a:srgbClr val="5DEB4B"/>
      </a:accent5>
      <a:accent6>
        <a:srgbClr val="FF8200"/>
      </a:accent6>
      <a:hlink>
        <a:srgbClr val="3344DD"/>
      </a:hlink>
      <a:folHlink>
        <a:srgbClr val="005CB9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 Connects Regional webinar_PPT_template_NEW</Template>
  <TotalTime>10057</TotalTime>
  <Words>2749</Words>
  <Application>Microsoft Office PowerPoint</Application>
  <PresentationFormat>Widescreen</PresentationFormat>
  <Paragraphs>343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Symbol</vt:lpstr>
      <vt:lpstr>Times New Roman</vt:lpstr>
      <vt:lpstr>British Council Sans Headline</vt:lpstr>
      <vt:lpstr>Arial</vt:lpstr>
      <vt:lpstr>British Council Sans</vt:lpstr>
      <vt:lpstr>Calibri</vt:lpstr>
      <vt:lpstr>Cover - white</vt:lpstr>
      <vt:lpstr>Cover - indigo</vt:lpstr>
      <vt:lpstr>British Council</vt:lpstr>
      <vt:lpstr>1_British Council</vt:lpstr>
      <vt:lpstr>British Council blank</vt:lpstr>
      <vt:lpstr>Flipped and Blended Learning in Context: Adapting Online Tools to Real Classroom Realities</vt:lpstr>
      <vt:lpstr>Housekeeping</vt:lpstr>
      <vt:lpstr>Housekeeping</vt:lpstr>
      <vt:lpstr>Pre-webinar polls</vt:lpstr>
      <vt:lpstr>About the speaker</vt:lpstr>
      <vt:lpstr>Objectives</vt:lpstr>
      <vt:lpstr>Warmer</vt:lpstr>
      <vt:lpstr>Concepts of Flipped and Blended Learning</vt:lpstr>
      <vt:lpstr>Flipped Learning Vs Blended Learning </vt:lpstr>
      <vt:lpstr>Here are examples of Flipped and Blended Learning contexts. Read each scenario and decide: Flipped (FL), Blended (BL), or Traditional (TR) </vt:lpstr>
      <vt:lpstr>Simple Adaptable online Tools:  Match each tool to the correct category (you may choose more than one).   </vt:lpstr>
      <vt:lpstr>Simple Adaptable online Tools:  Match each tool to the correct category (you may choose more than one).   </vt:lpstr>
      <vt:lpstr>Here are Simple Adaptable Tools for Flipped/Blended Learning context </vt:lpstr>
      <vt:lpstr>How can we Adapt Online Tools? Here are some Tips</vt:lpstr>
      <vt:lpstr>So, what might happen when both students and teachers have access to devices, but the context is not properly considered? Look at the picture! </vt:lpstr>
      <vt:lpstr>So, why does understanding your context matter in flipped and blended learning?</vt:lpstr>
      <vt:lpstr>Challenges in Flipped &amp; Blended Learning</vt:lpstr>
      <vt:lpstr>Analyzing Case Studies: Flipped and Blended Learning </vt:lpstr>
      <vt:lpstr>Warmer</vt:lpstr>
      <vt:lpstr>Case Study 1: Flipping the Classroom with Messaging (Côte d’Ivoire)</vt:lpstr>
      <vt:lpstr>Strategies Used</vt:lpstr>
      <vt:lpstr>Challenges &amp; Solutions</vt:lpstr>
      <vt:lpstr>Case Study 2: Balancing High-Tech &amp; Low-Tech (Nigeria)</vt:lpstr>
      <vt:lpstr>Challenges &amp; Solutions</vt:lpstr>
      <vt:lpstr>Case Study 3: Blended Learning for Teachers (Ethiopia) </vt:lpstr>
      <vt:lpstr> Strategy used</vt:lpstr>
      <vt:lpstr>Challenges &amp; Solutions </vt:lpstr>
      <vt:lpstr>What lessons can we learn from these case studies?</vt:lpstr>
      <vt:lpstr>Takeaway Tips: Try out in class before Friday Telegram Discussion </vt:lpstr>
      <vt:lpstr>References </vt:lpstr>
      <vt:lpstr>Thank you Any questions?</vt:lpstr>
      <vt:lpstr>Unlock your professional growth with the English Connects Community of Practice</vt:lpstr>
    </vt:vector>
  </TitlesOfParts>
  <Company>British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Diop, Steve (Senegal)</dc:creator>
  <cp:lastModifiedBy>Diop, Steve (Senegal)</cp:lastModifiedBy>
  <cp:revision>787</cp:revision>
  <cp:lastPrinted>2019-09-18T09:30:00Z</cp:lastPrinted>
  <dcterms:created xsi:type="dcterms:W3CDTF">2022-11-03T13:10:00Z</dcterms:created>
  <dcterms:modified xsi:type="dcterms:W3CDTF">2026-05-16T13:49:38Z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DA9DF4E042D14A3C9D49821C16AEB56C_12</vt:lpwstr>
  </property>
  <property fmtid="{D5CDD505-2E9C-101B-9397-08002B2CF9AE}" pid="3" name="KSOProductBuildVer">
    <vt:lpwstr>1033-12.2.0.21931</vt:lpwstr>
  </property>
</Properties>
</file>